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18"/>
  </p:notesMasterIdLst>
  <p:handoutMasterIdLst>
    <p:handoutMasterId r:id="rId19"/>
  </p:handoutMasterIdLst>
  <p:sldIdLst>
    <p:sldId id="594" r:id="rId6"/>
    <p:sldId id="593" r:id="rId7"/>
    <p:sldId id="595" r:id="rId8"/>
    <p:sldId id="596" r:id="rId9"/>
    <p:sldId id="597" r:id="rId10"/>
    <p:sldId id="600" r:id="rId11"/>
    <p:sldId id="598" r:id="rId12"/>
    <p:sldId id="599" r:id="rId13"/>
    <p:sldId id="601" r:id="rId14"/>
    <p:sldId id="602" r:id="rId15"/>
    <p:sldId id="603" r:id="rId16"/>
    <p:sldId id="604" r:id="rId17"/>
  </p:sldIdLst>
  <p:sldSz cx="9144000" cy="6858000" type="screen4x3"/>
  <p:notesSz cx="7099300" cy="10234613"/>
  <p:custDataLst>
    <p:tags r:id="rId20"/>
  </p:custDataLst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4319">
          <p15:clr>
            <a:srgbClr val="A4A3A4"/>
          </p15:clr>
        </p15:guide>
        <p15:guide id="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BAA"/>
    <a:srgbClr val="3E68C0"/>
    <a:srgbClr val="FFFFFF"/>
    <a:srgbClr val="F2F2F2"/>
    <a:srgbClr val="DDDDDD"/>
    <a:srgbClr val="70AC2E"/>
    <a:srgbClr val="7F7F7F"/>
    <a:srgbClr val="CFCFCF"/>
    <a:srgbClr val="C9C9C9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Designformatvorlage 1 - Akz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Designformatvorlage 1 - Akz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D5ABB26-0587-4C30-8999-92F81FD0307C}" styleName="Keine Formatvorlage, kein Gitternetz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8FB837D-C827-4EFA-A057-4D05807E0F7C}" styleName="Designformatvorlage 1 - Akz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756" autoAdjust="0"/>
    <p:restoredTop sz="94042" autoAdjust="0"/>
  </p:normalViewPr>
  <p:slideViewPr>
    <p:cSldViewPr snapToGrid="0" snapToObjects="1">
      <p:cViewPr varScale="1">
        <p:scale>
          <a:sx n="120" d="100"/>
          <a:sy n="120" d="100"/>
        </p:scale>
        <p:origin x="1680" y="108"/>
      </p:cViewPr>
      <p:guideLst>
        <p:guide orient="horz" pos="4319"/>
        <p:guide/>
      </p:guideLst>
    </p:cSldViewPr>
  </p:slideViewPr>
  <p:outlineViewPr>
    <p:cViewPr>
      <p:scale>
        <a:sx n="33" d="100"/>
        <a:sy n="33" d="100"/>
      </p:scale>
      <p:origin x="0" y="634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86" d="100"/>
          <a:sy n="86" d="100"/>
        </p:scale>
        <p:origin x="-2250" y="-78"/>
      </p:cViewPr>
      <p:guideLst>
        <p:guide orient="horz" pos="3224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tags" Target="tags/tag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handoutMaster" Target="handoutMasters/handout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2">
            <a:extLst>
              <a:ext uri="{FF2B5EF4-FFF2-40B4-BE49-F238E27FC236}">
                <a16:creationId xmlns:a16="http://schemas.microsoft.com/office/drawing/2014/main" id="{C536D87F-5E38-516A-BC70-B48CB751544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4988" cy="51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768" tIns="47384" rIns="94768" bIns="4738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207875" name="Rectangle 3">
            <a:extLst>
              <a:ext uri="{FF2B5EF4-FFF2-40B4-BE49-F238E27FC236}">
                <a16:creationId xmlns:a16="http://schemas.microsoft.com/office/drawing/2014/main" id="{5FE2797D-F61F-C6BE-62BD-0DB3155803E6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4988" cy="51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768" tIns="47384" rIns="94768" bIns="4738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6A45E1C7-1182-4F0C-BA69-34E38588F2FA}" type="datetimeFigureOut">
              <a:rPr lang="de-DE" altLang="de-DE"/>
              <a:pPr>
                <a:defRPr/>
              </a:pPr>
              <a:t>15.02.2024</a:t>
            </a:fld>
            <a:endParaRPr lang="de-DE" altLang="de-DE"/>
          </a:p>
        </p:txBody>
      </p:sp>
      <p:sp>
        <p:nvSpPr>
          <p:cNvPr id="207876" name="Rectangle 4">
            <a:extLst>
              <a:ext uri="{FF2B5EF4-FFF2-40B4-BE49-F238E27FC236}">
                <a16:creationId xmlns:a16="http://schemas.microsoft.com/office/drawing/2014/main" id="{288828F4-855E-BFDB-AF67-B5BA5F29122B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0263"/>
            <a:ext cx="3074988" cy="512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768" tIns="47384" rIns="94768" bIns="47384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207877" name="Rectangle 5">
            <a:extLst>
              <a:ext uri="{FF2B5EF4-FFF2-40B4-BE49-F238E27FC236}">
                <a16:creationId xmlns:a16="http://schemas.microsoft.com/office/drawing/2014/main" id="{A0BA557E-5705-D892-DE45-0972014DC7C4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0263"/>
            <a:ext cx="3074988" cy="512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768" tIns="47384" rIns="94768" bIns="4738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A18DA5A5-43DF-41B4-B32B-1D17D9B70D4C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446445A4-F4A6-37C0-00A2-B08C55BBDAD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4988" cy="512763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862472A-E345-CC47-A6ED-977CC5FC6A00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4022725" y="0"/>
            <a:ext cx="3074988" cy="512763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038E957-6A24-4F94-8434-E7853D181691}" type="datetimeFigureOut">
              <a:rPr lang="de-DE"/>
              <a:pPr>
                <a:defRPr/>
              </a:pPr>
              <a:t>15.02.2024</a:t>
            </a:fld>
            <a:endParaRPr lang="de-DE"/>
          </a:p>
        </p:txBody>
      </p:sp>
      <p:sp>
        <p:nvSpPr>
          <p:cNvPr id="4" name="Folienbildplatzhalter 3">
            <a:extLst>
              <a:ext uri="{FF2B5EF4-FFF2-40B4-BE49-F238E27FC236}">
                <a16:creationId xmlns:a16="http://schemas.microsoft.com/office/drawing/2014/main" id="{1F8F194D-4C43-3276-9CF0-D1C17972904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6512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68" tIns="47384" rIns="94768" bIns="47384" rtlCol="0" anchor="ctr"/>
          <a:lstStyle/>
          <a:p>
            <a:pPr lvl="0"/>
            <a:endParaRPr lang="de-DE" noProof="0"/>
          </a:p>
        </p:txBody>
      </p:sp>
      <p:sp>
        <p:nvSpPr>
          <p:cNvPr id="5" name="Notizenplatzhalter 4">
            <a:extLst>
              <a:ext uri="{FF2B5EF4-FFF2-40B4-BE49-F238E27FC236}">
                <a16:creationId xmlns:a16="http://schemas.microsoft.com/office/drawing/2014/main" id="{AF5EBEA4-F0AD-4486-145D-D120D9D68E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0075" cy="4605338"/>
          </a:xfrm>
          <a:prstGeom prst="rect">
            <a:avLst/>
          </a:prstGeom>
        </p:spPr>
        <p:txBody>
          <a:bodyPr vert="horz" lIns="94768" tIns="47384" rIns="94768" bIns="47384" rtlCol="0">
            <a:normAutofit/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34CF6B9-F444-21F4-5853-5D4BC636D4E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720263"/>
            <a:ext cx="3074988" cy="512762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DB76770-0BEB-368C-AB88-48FC4BE7678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4022725" y="9720263"/>
            <a:ext cx="3074988" cy="512762"/>
          </a:xfrm>
          <a:prstGeom prst="rect">
            <a:avLst/>
          </a:prstGeom>
        </p:spPr>
        <p:txBody>
          <a:bodyPr vert="horz" wrap="square" lIns="94768" tIns="47384" rIns="94768" bIns="4738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6BAD1BA8-4D8B-4E51-BD51-D5828941BDFF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>
            <a:extLst>
              <a:ext uri="{FF2B5EF4-FFF2-40B4-BE49-F238E27FC236}">
                <a16:creationId xmlns:a16="http://schemas.microsoft.com/office/drawing/2014/main" id="{5FAFFDE0-421F-BE9E-82DC-A16BBFA76AC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69938" indent="-29527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84275" indent="-2365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57350" indent="-2365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32013" indent="-2365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89213" indent="-2365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46413" indent="-2365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03613" indent="-2365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960813" indent="-2365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2E0758D-0C12-497B-A5C9-911D02CAC7A8}" type="slidenum">
              <a:rPr lang="de-DE" altLang="de-DE">
                <a:latin typeface="Calibri" panose="020F0502020204030204" pitchFamily="34" charset="0"/>
              </a:rPr>
              <a:pPr/>
              <a:t>2</a:t>
            </a:fld>
            <a:endParaRPr lang="de-DE" altLang="de-DE">
              <a:latin typeface="Calibri" panose="020F0502020204030204" pitchFamily="34" charset="0"/>
            </a:endParaRPr>
          </a:p>
        </p:txBody>
      </p:sp>
      <p:sp>
        <p:nvSpPr>
          <p:cNvPr id="11267" name="Rectangle 7">
            <a:extLst>
              <a:ext uri="{FF2B5EF4-FFF2-40B4-BE49-F238E27FC236}">
                <a16:creationId xmlns:a16="http://schemas.microsoft.com/office/drawing/2014/main" id="{9A02A470-C3B3-28E6-285B-A9FDA9BDA4BB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025900" y="9726613"/>
            <a:ext cx="3073400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8276" tIns="49142" rIns="98276" bIns="49142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AE0C5E96-D1FA-4D00-8AA0-81226C612EE9}" type="slidenum">
              <a:rPr lang="en-GB" altLang="de-DE" sz="1300">
                <a:latin typeface="Calibri" panose="020F0502020204030204" pitchFamily="34" charset="0"/>
              </a:rPr>
              <a:pPr algn="r" eaLnBrk="1" hangingPunct="1"/>
              <a:t>2</a:t>
            </a:fld>
            <a:endParaRPr lang="en-GB" altLang="de-DE" sz="1300">
              <a:latin typeface="Calibri" panose="020F0502020204030204" pitchFamily="34" charset="0"/>
            </a:endParaRPr>
          </a:p>
        </p:txBody>
      </p:sp>
      <p:sp>
        <p:nvSpPr>
          <p:cNvPr id="11268" name="Rectangle 2">
            <a:extLst>
              <a:ext uri="{FF2B5EF4-FFF2-40B4-BE49-F238E27FC236}">
                <a16:creationId xmlns:a16="http://schemas.microsoft.com/office/drawing/2014/main" id="{844EE53B-8732-06F0-1EF4-5D5DF01DC95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90600" y="768350"/>
            <a:ext cx="5118100" cy="38385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3">
            <a:extLst>
              <a:ext uri="{FF2B5EF4-FFF2-40B4-BE49-F238E27FC236}">
                <a16:creationId xmlns:a16="http://schemas.microsoft.com/office/drawing/2014/main" id="{1AAADB0B-2DF8-6FF8-D554-35472F3F4A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46150" y="4860925"/>
            <a:ext cx="5207000" cy="46053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8276" tIns="49142" rIns="98276" bIns="49142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altLang="de-DE" noProof="1"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>
            <a:extLst>
              <a:ext uri="{FF2B5EF4-FFF2-40B4-BE49-F238E27FC236}">
                <a16:creationId xmlns:a16="http://schemas.microsoft.com/office/drawing/2014/main" id="{5FAFFDE0-421F-BE9E-82DC-A16BBFA76AC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69938" indent="-29527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84275" indent="-2365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57350" indent="-2365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32013" indent="-2365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89213" indent="-2365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46413" indent="-2365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03613" indent="-2365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960813" indent="-2365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2E0758D-0C12-497B-A5C9-911D02CAC7A8}" type="slidenum">
              <a:rPr lang="de-DE" altLang="de-DE">
                <a:latin typeface="Calibri" panose="020F0502020204030204" pitchFamily="34" charset="0"/>
              </a:rPr>
              <a:pPr/>
              <a:t>12</a:t>
            </a:fld>
            <a:endParaRPr lang="de-DE" altLang="de-DE">
              <a:latin typeface="Calibri" panose="020F0502020204030204" pitchFamily="34" charset="0"/>
            </a:endParaRPr>
          </a:p>
        </p:txBody>
      </p:sp>
      <p:sp>
        <p:nvSpPr>
          <p:cNvPr id="11267" name="Rectangle 7">
            <a:extLst>
              <a:ext uri="{FF2B5EF4-FFF2-40B4-BE49-F238E27FC236}">
                <a16:creationId xmlns:a16="http://schemas.microsoft.com/office/drawing/2014/main" id="{9A02A470-C3B3-28E6-285B-A9FDA9BDA4BB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025900" y="9726613"/>
            <a:ext cx="3073400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8276" tIns="49142" rIns="98276" bIns="49142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AE0C5E96-D1FA-4D00-8AA0-81226C612EE9}" type="slidenum">
              <a:rPr lang="en-GB" altLang="de-DE" sz="1300">
                <a:latin typeface="Calibri" panose="020F0502020204030204" pitchFamily="34" charset="0"/>
              </a:rPr>
              <a:pPr algn="r" eaLnBrk="1" hangingPunct="1"/>
              <a:t>12</a:t>
            </a:fld>
            <a:endParaRPr lang="en-GB" altLang="de-DE" sz="1300">
              <a:latin typeface="Calibri" panose="020F0502020204030204" pitchFamily="34" charset="0"/>
            </a:endParaRPr>
          </a:p>
        </p:txBody>
      </p:sp>
      <p:sp>
        <p:nvSpPr>
          <p:cNvPr id="11268" name="Rectangle 2">
            <a:extLst>
              <a:ext uri="{FF2B5EF4-FFF2-40B4-BE49-F238E27FC236}">
                <a16:creationId xmlns:a16="http://schemas.microsoft.com/office/drawing/2014/main" id="{844EE53B-8732-06F0-1EF4-5D5DF01DC95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90600" y="768350"/>
            <a:ext cx="5118100" cy="38385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3">
            <a:extLst>
              <a:ext uri="{FF2B5EF4-FFF2-40B4-BE49-F238E27FC236}">
                <a16:creationId xmlns:a16="http://schemas.microsoft.com/office/drawing/2014/main" id="{1AAADB0B-2DF8-6FF8-D554-35472F3F4A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46150" y="4860925"/>
            <a:ext cx="5207000" cy="46053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8276" tIns="49142" rIns="98276" bIns="49142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altLang="de-DE" noProof="1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08428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>
            <a:extLst>
              <a:ext uri="{FF2B5EF4-FFF2-40B4-BE49-F238E27FC236}">
                <a16:creationId xmlns:a16="http://schemas.microsoft.com/office/drawing/2014/main" id="{5FAFFDE0-421F-BE9E-82DC-A16BBFA76AC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69938" indent="-29527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84275" indent="-2365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57350" indent="-2365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32013" indent="-2365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89213" indent="-2365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46413" indent="-2365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03613" indent="-2365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960813" indent="-2365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2E0758D-0C12-497B-A5C9-911D02CAC7A8}" type="slidenum">
              <a:rPr lang="de-DE" altLang="de-DE">
                <a:latin typeface="Calibri" panose="020F0502020204030204" pitchFamily="34" charset="0"/>
              </a:rPr>
              <a:pPr/>
              <a:t>4</a:t>
            </a:fld>
            <a:endParaRPr lang="de-DE" altLang="de-DE">
              <a:latin typeface="Calibri" panose="020F0502020204030204" pitchFamily="34" charset="0"/>
            </a:endParaRPr>
          </a:p>
        </p:txBody>
      </p:sp>
      <p:sp>
        <p:nvSpPr>
          <p:cNvPr id="11267" name="Rectangle 7">
            <a:extLst>
              <a:ext uri="{FF2B5EF4-FFF2-40B4-BE49-F238E27FC236}">
                <a16:creationId xmlns:a16="http://schemas.microsoft.com/office/drawing/2014/main" id="{9A02A470-C3B3-28E6-285B-A9FDA9BDA4BB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025900" y="9726613"/>
            <a:ext cx="3073400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8276" tIns="49142" rIns="98276" bIns="49142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AE0C5E96-D1FA-4D00-8AA0-81226C612EE9}" type="slidenum">
              <a:rPr lang="en-GB" altLang="de-DE" sz="1300">
                <a:latin typeface="Calibri" panose="020F0502020204030204" pitchFamily="34" charset="0"/>
              </a:rPr>
              <a:pPr algn="r" eaLnBrk="1" hangingPunct="1"/>
              <a:t>4</a:t>
            </a:fld>
            <a:endParaRPr lang="en-GB" altLang="de-DE" sz="1300">
              <a:latin typeface="Calibri" panose="020F0502020204030204" pitchFamily="34" charset="0"/>
            </a:endParaRPr>
          </a:p>
        </p:txBody>
      </p:sp>
      <p:sp>
        <p:nvSpPr>
          <p:cNvPr id="11268" name="Rectangle 2">
            <a:extLst>
              <a:ext uri="{FF2B5EF4-FFF2-40B4-BE49-F238E27FC236}">
                <a16:creationId xmlns:a16="http://schemas.microsoft.com/office/drawing/2014/main" id="{844EE53B-8732-06F0-1EF4-5D5DF01DC95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90600" y="768350"/>
            <a:ext cx="5118100" cy="38385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3">
            <a:extLst>
              <a:ext uri="{FF2B5EF4-FFF2-40B4-BE49-F238E27FC236}">
                <a16:creationId xmlns:a16="http://schemas.microsoft.com/office/drawing/2014/main" id="{1AAADB0B-2DF8-6FF8-D554-35472F3F4A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46150" y="4860925"/>
            <a:ext cx="5207000" cy="46053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8276" tIns="49142" rIns="98276" bIns="49142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altLang="de-DE" noProof="1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7305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>
            <a:extLst>
              <a:ext uri="{FF2B5EF4-FFF2-40B4-BE49-F238E27FC236}">
                <a16:creationId xmlns:a16="http://schemas.microsoft.com/office/drawing/2014/main" id="{5FAFFDE0-421F-BE9E-82DC-A16BBFA76AC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69938" indent="-29527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84275" indent="-2365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57350" indent="-2365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32013" indent="-2365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89213" indent="-2365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46413" indent="-2365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03613" indent="-2365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960813" indent="-2365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2E0758D-0C12-497B-A5C9-911D02CAC7A8}" type="slidenum">
              <a:rPr lang="de-DE" altLang="de-DE">
                <a:latin typeface="Calibri" panose="020F0502020204030204" pitchFamily="34" charset="0"/>
              </a:rPr>
              <a:pPr/>
              <a:t>5</a:t>
            </a:fld>
            <a:endParaRPr lang="de-DE" altLang="de-DE">
              <a:latin typeface="Calibri" panose="020F0502020204030204" pitchFamily="34" charset="0"/>
            </a:endParaRPr>
          </a:p>
        </p:txBody>
      </p:sp>
      <p:sp>
        <p:nvSpPr>
          <p:cNvPr id="11267" name="Rectangle 7">
            <a:extLst>
              <a:ext uri="{FF2B5EF4-FFF2-40B4-BE49-F238E27FC236}">
                <a16:creationId xmlns:a16="http://schemas.microsoft.com/office/drawing/2014/main" id="{9A02A470-C3B3-28E6-285B-A9FDA9BDA4BB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025900" y="9726613"/>
            <a:ext cx="3073400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8276" tIns="49142" rIns="98276" bIns="49142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AE0C5E96-D1FA-4D00-8AA0-81226C612EE9}" type="slidenum">
              <a:rPr lang="en-GB" altLang="de-DE" sz="1300">
                <a:latin typeface="Calibri" panose="020F0502020204030204" pitchFamily="34" charset="0"/>
              </a:rPr>
              <a:pPr algn="r" eaLnBrk="1" hangingPunct="1"/>
              <a:t>5</a:t>
            </a:fld>
            <a:endParaRPr lang="en-GB" altLang="de-DE" sz="1300">
              <a:latin typeface="Calibri" panose="020F0502020204030204" pitchFamily="34" charset="0"/>
            </a:endParaRPr>
          </a:p>
        </p:txBody>
      </p:sp>
      <p:sp>
        <p:nvSpPr>
          <p:cNvPr id="11268" name="Rectangle 2">
            <a:extLst>
              <a:ext uri="{FF2B5EF4-FFF2-40B4-BE49-F238E27FC236}">
                <a16:creationId xmlns:a16="http://schemas.microsoft.com/office/drawing/2014/main" id="{844EE53B-8732-06F0-1EF4-5D5DF01DC95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90600" y="768350"/>
            <a:ext cx="5118100" cy="38385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3">
            <a:extLst>
              <a:ext uri="{FF2B5EF4-FFF2-40B4-BE49-F238E27FC236}">
                <a16:creationId xmlns:a16="http://schemas.microsoft.com/office/drawing/2014/main" id="{1AAADB0B-2DF8-6FF8-D554-35472F3F4A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46150" y="4860925"/>
            <a:ext cx="5207000" cy="46053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8276" tIns="49142" rIns="98276" bIns="49142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altLang="de-DE" noProof="1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35923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>
            <a:extLst>
              <a:ext uri="{FF2B5EF4-FFF2-40B4-BE49-F238E27FC236}">
                <a16:creationId xmlns:a16="http://schemas.microsoft.com/office/drawing/2014/main" id="{5FAFFDE0-421F-BE9E-82DC-A16BBFA76AC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69938" indent="-29527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84275" indent="-2365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57350" indent="-2365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32013" indent="-2365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89213" indent="-2365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46413" indent="-2365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03613" indent="-2365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960813" indent="-2365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2E0758D-0C12-497B-A5C9-911D02CAC7A8}" type="slidenum">
              <a:rPr lang="de-DE" altLang="de-DE">
                <a:latin typeface="Calibri" panose="020F0502020204030204" pitchFamily="34" charset="0"/>
              </a:rPr>
              <a:pPr/>
              <a:t>6</a:t>
            </a:fld>
            <a:endParaRPr lang="de-DE" altLang="de-DE">
              <a:latin typeface="Calibri" panose="020F0502020204030204" pitchFamily="34" charset="0"/>
            </a:endParaRPr>
          </a:p>
        </p:txBody>
      </p:sp>
      <p:sp>
        <p:nvSpPr>
          <p:cNvPr id="11267" name="Rectangle 7">
            <a:extLst>
              <a:ext uri="{FF2B5EF4-FFF2-40B4-BE49-F238E27FC236}">
                <a16:creationId xmlns:a16="http://schemas.microsoft.com/office/drawing/2014/main" id="{9A02A470-C3B3-28E6-285B-A9FDA9BDA4BB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025900" y="9726613"/>
            <a:ext cx="3073400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8276" tIns="49142" rIns="98276" bIns="49142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AE0C5E96-D1FA-4D00-8AA0-81226C612EE9}" type="slidenum">
              <a:rPr lang="en-GB" altLang="de-DE" sz="1300">
                <a:latin typeface="Calibri" panose="020F0502020204030204" pitchFamily="34" charset="0"/>
              </a:rPr>
              <a:pPr algn="r" eaLnBrk="1" hangingPunct="1"/>
              <a:t>6</a:t>
            </a:fld>
            <a:endParaRPr lang="en-GB" altLang="de-DE" sz="1300">
              <a:latin typeface="Calibri" panose="020F0502020204030204" pitchFamily="34" charset="0"/>
            </a:endParaRPr>
          </a:p>
        </p:txBody>
      </p:sp>
      <p:sp>
        <p:nvSpPr>
          <p:cNvPr id="11268" name="Rectangle 2">
            <a:extLst>
              <a:ext uri="{FF2B5EF4-FFF2-40B4-BE49-F238E27FC236}">
                <a16:creationId xmlns:a16="http://schemas.microsoft.com/office/drawing/2014/main" id="{844EE53B-8732-06F0-1EF4-5D5DF01DC95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90600" y="768350"/>
            <a:ext cx="5118100" cy="38385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3">
            <a:extLst>
              <a:ext uri="{FF2B5EF4-FFF2-40B4-BE49-F238E27FC236}">
                <a16:creationId xmlns:a16="http://schemas.microsoft.com/office/drawing/2014/main" id="{1AAADB0B-2DF8-6FF8-D554-35472F3F4A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46150" y="4860925"/>
            <a:ext cx="5207000" cy="46053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8276" tIns="49142" rIns="98276" bIns="49142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altLang="de-DE" noProof="1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72752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>
            <a:extLst>
              <a:ext uri="{FF2B5EF4-FFF2-40B4-BE49-F238E27FC236}">
                <a16:creationId xmlns:a16="http://schemas.microsoft.com/office/drawing/2014/main" id="{5FAFFDE0-421F-BE9E-82DC-A16BBFA76AC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69938" indent="-29527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84275" indent="-2365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57350" indent="-2365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32013" indent="-2365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89213" indent="-2365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46413" indent="-2365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03613" indent="-2365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960813" indent="-2365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2E0758D-0C12-497B-A5C9-911D02CAC7A8}" type="slidenum">
              <a:rPr lang="de-DE" altLang="de-DE">
                <a:latin typeface="Calibri" panose="020F0502020204030204" pitchFamily="34" charset="0"/>
              </a:rPr>
              <a:pPr/>
              <a:t>7</a:t>
            </a:fld>
            <a:endParaRPr lang="de-DE" altLang="de-DE">
              <a:latin typeface="Calibri" panose="020F0502020204030204" pitchFamily="34" charset="0"/>
            </a:endParaRPr>
          </a:p>
        </p:txBody>
      </p:sp>
      <p:sp>
        <p:nvSpPr>
          <p:cNvPr id="11267" name="Rectangle 7">
            <a:extLst>
              <a:ext uri="{FF2B5EF4-FFF2-40B4-BE49-F238E27FC236}">
                <a16:creationId xmlns:a16="http://schemas.microsoft.com/office/drawing/2014/main" id="{9A02A470-C3B3-28E6-285B-A9FDA9BDA4BB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025900" y="9726613"/>
            <a:ext cx="3073400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8276" tIns="49142" rIns="98276" bIns="49142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AE0C5E96-D1FA-4D00-8AA0-81226C612EE9}" type="slidenum">
              <a:rPr lang="en-GB" altLang="de-DE" sz="1300">
                <a:latin typeface="Calibri" panose="020F0502020204030204" pitchFamily="34" charset="0"/>
              </a:rPr>
              <a:pPr algn="r" eaLnBrk="1" hangingPunct="1"/>
              <a:t>7</a:t>
            </a:fld>
            <a:endParaRPr lang="en-GB" altLang="de-DE" sz="1300">
              <a:latin typeface="Calibri" panose="020F0502020204030204" pitchFamily="34" charset="0"/>
            </a:endParaRPr>
          </a:p>
        </p:txBody>
      </p:sp>
      <p:sp>
        <p:nvSpPr>
          <p:cNvPr id="11268" name="Rectangle 2">
            <a:extLst>
              <a:ext uri="{FF2B5EF4-FFF2-40B4-BE49-F238E27FC236}">
                <a16:creationId xmlns:a16="http://schemas.microsoft.com/office/drawing/2014/main" id="{844EE53B-8732-06F0-1EF4-5D5DF01DC95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90600" y="768350"/>
            <a:ext cx="5118100" cy="38385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3">
            <a:extLst>
              <a:ext uri="{FF2B5EF4-FFF2-40B4-BE49-F238E27FC236}">
                <a16:creationId xmlns:a16="http://schemas.microsoft.com/office/drawing/2014/main" id="{1AAADB0B-2DF8-6FF8-D554-35472F3F4A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46150" y="4860925"/>
            <a:ext cx="5207000" cy="46053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8276" tIns="49142" rIns="98276" bIns="49142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altLang="de-DE" noProof="1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83268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>
            <a:extLst>
              <a:ext uri="{FF2B5EF4-FFF2-40B4-BE49-F238E27FC236}">
                <a16:creationId xmlns:a16="http://schemas.microsoft.com/office/drawing/2014/main" id="{5FAFFDE0-421F-BE9E-82DC-A16BBFA76AC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69938" indent="-29527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84275" indent="-2365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57350" indent="-2365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32013" indent="-2365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89213" indent="-2365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46413" indent="-2365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03613" indent="-2365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960813" indent="-2365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2E0758D-0C12-497B-A5C9-911D02CAC7A8}" type="slidenum">
              <a:rPr lang="de-DE" altLang="de-DE">
                <a:latin typeface="Calibri" panose="020F0502020204030204" pitchFamily="34" charset="0"/>
              </a:rPr>
              <a:pPr/>
              <a:t>8</a:t>
            </a:fld>
            <a:endParaRPr lang="de-DE" altLang="de-DE">
              <a:latin typeface="Calibri" panose="020F0502020204030204" pitchFamily="34" charset="0"/>
            </a:endParaRPr>
          </a:p>
        </p:txBody>
      </p:sp>
      <p:sp>
        <p:nvSpPr>
          <p:cNvPr id="11267" name="Rectangle 7">
            <a:extLst>
              <a:ext uri="{FF2B5EF4-FFF2-40B4-BE49-F238E27FC236}">
                <a16:creationId xmlns:a16="http://schemas.microsoft.com/office/drawing/2014/main" id="{9A02A470-C3B3-28E6-285B-A9FDA9BDA4BB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025900" y="9726613"/>
            <a:ext cx="3073400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8276" tIns="49142" rIns="98276" bIns="49142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AE0C5E96-D1FA-4D00-8AA0-81226C612EE9}" type="slidenum">
              <a:rPr lang="en-GB" altLang="de-DE" sz="1300">
                <a:latin typeface="Calibri" panose="020F0502020204030204" pitchFamily="34" charset="0"/>
              </a:rPr>
              <a:pPr algn="r" eaLnBrk="1" hangingPunct="1"/>
              <a:t>8</a:t>
            </a:fld>
            <a:endParaRPr lang="en-GB" altLang="de-DE" sz="1300">
              <a:latin typeface="Calibri" panose="020F0502020204030204" pitchFamily="34" charset="0"/>
            </a:endParaRPr>
          </a:p>
        </p:txBody>
      </p:sp>
      <p:sp>
        <p:nvSpPr>
          <p:cNvPr id="11268" name="Rectangle 2">
            <a:extLst>
              <a:ext uri="{FF2B5EF4-FFF2-40B4-BE49-F238E27FC236}">
                <a16:creationId xmlns:a16="http://schemas.microsoft.com/office/drawing/2014/main" id="{844EE53B-8732-06F0-1EF4-5D5DF01DC95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90600" y="768350"/>
            <a:ext cx="5118100" cy="38385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3">
            <a:extLst>
              <a:ext uri="{FF2B5EF4-FFF2-40B4-BE49-F238E27FC236}">
                <a16:creationId xmlns:a16="http://schemas.microsoft.com/office/drawing/2014/main" id="{1AAADB0B-2DF8-6FF8-D554-35472F3F4A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46150" y="4860925"/>
            <a:ext cx="5207000" cy="46053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8276" tIns="49142" rIns="98276" bIns="49142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altLang="de-DE" noProof="1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53093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>
            <a:extLst>
              <a:ext uri="{FF2B5EF4-FFF2-40B4-BE49-F238E27FC236}">
                <a16:creationId xmlns:a16="http://schemas.microsoft.com/office/drawing/2014/main" id="{5FAFFDE0-421F-BE9E-82DC-A16BBFA76AC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69938" indent="-29527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84275" indent="-2365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57350" indent="-2365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32013" indent="-2365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89213" indent="-2365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46413" indent="-2365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03613" indent="-2365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960813" indent="-2365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2E0758D-0C12-497B-A5C9-911D02CAC7A8}" type="slidenum">
              <a:rPr lang="de-DE" altLang="de-DE">
                <a:latin typeface="Calibri" panose="020F0502020204030204" pitchFamily="34" charset="0"/>
              </a:rPr>
              <a:pPr/>
              <a:t>9</a:t>
            </a:fld>
            <a:endParaRPr lang="de-DE" altLang="de-DE">
              <a:latin typeface="Calibri" panose="020F0502020204030204" pitchFamily="34" charset="0"/>
            </a:endParaRPr>
          </a:p>
        </p:txBody>
      </p:sp>
      <p:sp>
        <p:nvSpPr>
          <p:cNvPr id="11267" name="Rectangle 7">
            <a:extLst>
              <a:ext uri="{FF2B5EF4-FFF2-40B4-BE49-F238E27FC236}">
                <a16:creationId xmlns:a16="http://schemas.microsoft.com/office/drawing/2014/main" id="{9A02A470-C3B3-28E6-285B-A9FDA9BDA4BB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025900" y="9726613"/>
            <a:ext cx="3073400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8276" tIns="49142" rIns="98276" bIns="49142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AE0C5E96-D1FA-4D00-8AA0-81226C612EE9}" type="slidenum">
              <a:rPr lang="en-GB" altLang="de-DE" sz="1300">
                <a:latin typeface="Calibri" panose="020F0502020204030204" pitchFamily="34" charset="0"/>
              </a:rPr>
              <a:pPr algn="r" eaLnBrk="1" hangingPunct="1"/>
              <a:t>9</a:t>
            </a:fld>
            <a:endParaRPr lang="en-GB" altLang="de-DE" sz="1300">
              <a:latin typeface="Calibri" panose="020F0502020204030204" pitchFamily="34" charset="0"/>
            </a:endParaRPr>
          </a:p>
        </p:txBody>
      </p:sp>
      <p:sp>
        <p:nvSpPr>
          <p:cNvPr id="11268" name="Rectangle 2">
            <a:extLst>
              <a:ext uri="{FF2B5EF4-FFF2-40B4-BE49-F238E27FC236}">
                <a16:creationId xmlns:a16="http://schemas.microsoft.com/office/drawing/2014/main" id="{844EE53B-8732-06F0-1EF4-5D5DF01DC95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90600" y="768350"/>
            <a:ext cx="5118100" cy="38385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3">
            <a:extLst>
              <a:ext uri="{FF2B5EF4-FFF2-40B4-BE49-F238E27FC236}">
                <a16:creationId xmlns:a16="http://schemas.microsoft.com/office/drawing/2014/main" id="{1AAADB0B-2DF8-6FF8-D554-35472F3F4A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46150" y="4860925"/>
            <a:ext cx="5207000" cy="46053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8276" tIns="49142" rIns="98276" bIns="49142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altLang="de-DE" noProof="1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92136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>
            <a:extLst>
              <a:ext uri="{FF2B5EF4-FFF2-40B4-BE49-F238E27FC236}">
                <a16:creationId xmlns:a16="http://schemas.microsoft.com/office/drawing/2014/main" id="{5FAFFDE0-421F-BE9E-82DC-A16BBFA76AC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69938" indent="-29527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84275" indent="-2365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57350" indent="-2365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32013" indent="-2365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89213" indent="-2365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46413" indent="-2365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03613" indent="-2365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960813" indent="-2365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2E0758D-0C12-497B-A5C9-911D02CAC7A8}" type="slidenum">
              <a:rPr lang="de-DE" altLang="de-DE">
                <a:latin typeface="Calibri" panose="020F0502020204030204" pitchFamily="34" charset="0"/>
              </a:rPr>
              <a:pPr/>
              <a:t>10</a:t>
            </a:fld>
            <a:endParaRPr lang="de-DE" altLang="de-DE">
              <a:latin typeface="Calibri" panose="020F0502020204030204" pitchFamily="34" charset="0"/>
            </a:endParaRPr>
          </a:p>
        </p:txBody>
      </p:sp>
      <p:sp>
        <p:nvSpPr>
          <p:cNvPr id="11267" name="Rectangle 7">
            <a:extLst>
              <a:ext uri="{FF2B5EF4-FFF2-40B4-BE49-F238E27FC236}">
                <a16:creationId xmlns:a16="http://schemas.microsoft.com/office/drawing/2014/main" id="{9A02A470-C3B3-28E6-285B-A9FDA9BDA4BB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025900" y="9726613"/>
            <a:ext cx="3073400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8276" tIns="49142" rIns="98276" bIns="49142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AE0C5E96-D1FA-4D00-8AA0-81226C612EE9}" type="slidenum">
              <a:rPr lang="en-GB" altLang="de-DE" sz="1300">
                <a:latin typeface="Calibri" panose="020F0502020204030204" pitchFamily="34" charset="0"/>
              </a:rPr>
              <a:pPr algn="r" eaLnBrk="1" hangingPunct="1"/>
              <a:t>10</a:t>
            </a:fld>
            <a:endParaRPr lang="en-GB" altLang="de-DE" sz="1300">
              <a:latin typeface="Calibri" panose="020F0502020204030204" pitchFamily="34" charset="0"/>
            </a:endParaRPr>
          </a:p>
        </p:txBody>
      </p:sp>
      <p:sp>
        <p:nvSpPr>
          <p:cNvPr id="11268" name="Rectangle 2">
            <a:extLst>
              <a:ext uri="{FF2B5EF4-FFF2-40B4-BE49-F238E27FC236}">
                <a16:creationId xmlns:a16="http://schemas.microsoft.com/office/drawing/2014/main" id="{844EE53B-8732-06F0-1EF4-5D5DF01DC95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90600" y="768350"/>
            <a:ext cx="5118100" cy="38385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3">
            <a:extLst>
              <a:ext uri="{FF2B5EF4-FFF2-40B4-BE49-F238E27FC236}">
                <a16:creationId xmlns:a16="http://schemas.microsoft.com/office/drawing/2014/main" id="{1AAADB0B-2DF8-6FF8-D554-35472F3F4A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46150" y="4860925"/>
            <a:ext cx="5207000" cy="46053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8276" tIns="49142" rIns="98276" bIns="49142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altLang="de-DE" noProof="1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5126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>
            <a:extLst>
              <a:ext uri="{FF2B5EF4-FFF2-40B4-BE49-F238E27FC236}">
                <a16:creationId xmlns:a16="http://schemas.microsoft.com/office/drawing/2014/main" id="{5FAFFDE0-421F-BE9E-82DC-A16BBFA76AC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69938" indent="-29527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84275" indent="-2365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57350" indent="-2365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32013" indent="-2365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89213" indent="-2365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46413" indent="-2365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03613" indent="-2365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960813" indent="-2365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2E0758D-0C12-497B-A5C9-911D02CAC7A8}" type="slidenum">
              <a:rPr lang="de-DE" altLang="de-DE">
                <a:latin typeface="Calibri" panose="020F0502020204030204" pitchFamily="34" charset="0"/>
              </a:rPr>
              <a:pPr/>
              <a:t>11</a:t>
            </a:fld>
            <a:endParaRPr lang="de-DE" altLang="de-DE">
              <a:latin typeface="Calibri" panose="020F0502020204030204" pitchFamily="34" charset="0"/>
            </a:endParaRPr>
          </a:p>
        </p:txBody>
      </p:sp>
      <p:sp>
        <p:nvSpPr>
          <p:cNvPr id="11267" name="Rectangle 7">
            <a:extLst>
              <a:ext uri="{FF2B5EF4-FFF2-40B4-BE49-F238E27FC236}">
                <a16:creationId xmlns:a16="http://schemas.microsoft.com/office/drawing/2014/main" id="{9A02A470-C3B3-28E6-285B-A9FDA9BDA4BB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025900" y="9726613"/>
            <a:ext cx="3073400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8276" tIns="49142" rIns="98276" bIns="49142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AE0C5E96-D1FA-4D00-8AA0-81226C612EE9}" type="slidenum">
              <a:rPr lang="en-GB" altLang="de-DE" sz="1300">
                <a:latin typeface="Calibri" panose="020F0502020204030204" pitchFamily="34" charset="0"/>
              </a:rPr>
              <a:pPr algn="r" eaLnBrk="1" hangingPunct="1"/>
              <a:t>11</a:t>
            </a:fld>
            <a:endParaRPr lang="en-GB" altLang="de-DE" sz="1300">
              <a:latin typeface="Calibri" panose="020F0502020204030204" pitchFamily="34" charset="0"/>
            </a:endParaRPr>
          </a:p>
        </p:txBody>
      </p:sp>
      <p:sp>
        <p:nvSpPr>
          <p:cNvPr id="11268" name="Rectangle 2">
            <a:extLst>
              <a:ext uri="{FF2B5EF4-FFF2-40B4-BE49-F238E27FC236}">
                <a16:creationId xmlns:a16="http://schemas.microsoft.com/office/drawing/2014/main" id="{844EE53B-8732-06F0-1EF4-5D5DF01DC95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90600" y="768350"/>
            <a:ext cx="5118100" cy="38385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3">
            <a:extLst>
              <a:ext uri="{FF2B5EF4-FFF2-40B4-BE49-F238E27FC236}">
                <a16:creationId xmlns:a16="http://schemas.microsoft.com/office/drawing/2014/main" id="{1AAADB0B-2DF8-6FF8-D554-35472F3F4A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46150" y="4860925"/>
            <a:ext cx="5207000" cy="46053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8276" tIns="49142" rIns="98276" bIns="49142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altLang="de-DE" noProof="1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48836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1FED4157-03A4-16D0-9B67-4B8D08EA0B5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9144000" cy="3886200"/>
          </a:xfrm>
          <a:prstGeom prst="rect">
            <a:avLst/>
          </a:prstGeom>
          <a:gradFill rotWithShape="1">
            <a:gsLst>
              <a:gs pos="0">
                <a:srgbClr val="4D4D4D"/>
              </a:gs>
              <a:gs pos="42000">
                <a:srgbClr val="4D4D4D"/>
              </a:gs>
              <a:gs pos="100000">
                <a:srgbClr val="000000"/>
              </a:gs>
            </a:gsLst>
            <a:lin ang="162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de-DE" altLang="de-DE" sz="800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327171" y="4037202"/>
            <a:ext cx="8619760" cy="1271398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Formatvorlage des Untertitelmasters durch Klicken bearbeiten</a:t>
            </a:r>
          </a:p>
        </p:txBody>
      </p:sp>
      <p:sp>
        <p:nvSpPr>
          <p:cNvPr id="5" name="Datumsplatzhalter 3">
            <a:extLst>
              <a:ext uri="{FF2B5EF4-FFF2-40B4-BE49-F238E27FC236}">
                <a16:creationId xmlns:a16="http://schemas.microsoft.com/office/drawing/2014/main" id="{1B9810EA-3361-85BD-4641-14A1157F3D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9F351B-7AC9-48A4-9641-1591A3CA5844}" type="datetimeFigureOut">
              <a:rPr lang="de-DE"/>
              <a:pPr>
                <a:defRPr/>
              </a:pPr>
              <a:t>15.02.2024</a:t>
            </a:fld>
            <a:endParaRPr lang="de-DE"/>
          </a:p>
        </p:txBody>
      </p:sp>
      <p:sp>
        <p:nvSpPr>
          <p:cNvPr id="6" name="Fußzeilenplatzhalter 4">
            <a:extLst>
              <a:ext uri="{FF2B5EF4-FFF2-40B4-BE49-F238E27FC236}">
                <a16:creationId xmlns:a16="http://schemas.microsoft.com/office/drawing/2014/main" id="{B4BD0665-CFF6-91CE-CC7F-A90751CB19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>
            <a:extLst>
              <a:ext uri="{FF2B5EF4-FFF2-40B4-BE49-F238E27FC236}">
                <a16:creationId xmlns:a16="http://schemas.microsoft.com/office/drawing/2014/main" id="{3B843DA9-61C6-29AE-17EE-4C5D8E3211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670180-91AF-4636-B108-74E847AE39F5}" type="slidenum">
              <a:rPr lang="de-DE" altLang="de-DE"/>
              <a:pPr/>
              <a:t>‹Nr.›</a:t>
            </a:fld>
            <a:endParaRPr lang="de-DE" altLang="de-DE"/>
          </a:p>
        </p:txBody>
      </p:sp>
      <p:sp>
        <p:nvSpPr>
          <p:cNvPr id="8" name="Rechteck 7"/>
          <p:cNvSpPr/>
          <p:nvPr userDrawn="1"/>
        </p:nvSpPr>
        <p:spPr bwMode="auto">
          <a:xfrm>
            <a:off x="0" y="0"/>
            <a:ext cx="9144000" cy="388620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8900000" scaled="1"/>
            <a:tileRect/>
          </a:gradFill>
          <a:ln w="12700">
            <a:noFill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35560" y="1998133"/>
            <a:ext cx="8484590" cy="1416050"/>
          </a:xfrm>
        </p:spPr>
        <p:txBody>
          <a:bodyPr>
            <a:no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pic>
        <p:nvPicPr>
          <p:cNvPr id="9" name="Picture 45">
            <a:extLst>
              <a:ext uri="{FF2B5EF4-FFF2-40B4-BE49-F238E27FC236}">
                <a16:creationId xmlns:a16="http://schemas.microsoft.com/office/drawing/2014/main" id="{2752BEA2-09C6-B2F9-7A6D-4461C337F20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8475" y="6216650"/>
            <a:ext cx="1971675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31238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323850" y="480848"/>
            <a:ext cx="8496300" cy="710390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rgbClr val="005BAA"/>
                </a:solidFill>
              </a:defRPr>
            </a:lvl1pPr>
          </a:lstStyle>
          <a:p>
            <a:pPr lvl="0"/>
            <a:r>
              <a:rPr lang="de-DE" dirty="0"/>
              <a:t>Textmasterformate durch Klicken bearbeiten</a:t>
            </a:r>
          </a:p>
        </p:txBody>
      </p:sp>
      <p:pic>
        <p:nvPicPr>
          <p:cNvPr id="10" name="Picture 45">
            <a:extLst>
              <a:ext uri="{FF2B5EF4-FFF2-40B4-BE49-F238E27FC236}">
                <a16:creationId xmlns:a16="http://schemas.microsoft.com/office/drawing/2014/main" id="{2752BEA2-09C6-B2F9-7A6D-4461C337F20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8475" y="6216650"/>
            <a:ext cx="1971675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Datumsplatzhalter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872A347C-14C6-4B72-A491-6B67B1123209}" type="datetimeFigureOut">
              <a:rPr lang="de-DE" smtClean="0"/>
              <a:pPr>
                <a:defRPr/>
              </a:pPr>
              <a:t>15.02.2024</a:t>
            </a:fld>
            <a:endParaRPr lang="de-DE"/>
          </a:p>
        </p:txBody>
      </p:sp>
      <p:sp>
        <p:nvSpPr>
          <p:cNvPr id="13" name="Fußzeilenplatzhalter 12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de-DE" dirty="0" smtClean="0"/>
              <a:t>B. Hoffmann 2/2024</a:t>
            </a:r>
            <a:endParaRPr lang="de-DE" dirty="0"/>
          </a:p>
        </p:txBody>
      </p:sp>
      <p:sp>
        <p:nvSpPr>
          <p:cNvPr id="14" name="Foliennummernplatzhalter 1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2BEDD4A-2A5D-446C-B5DD-80879A5E9CD8}" type="slidenum">
              <a:rPr lang="de-DE" altLang="de-DE" smtClean="0"/>
              <a:pPr/>
              <a:t>‹Nr.›</a:t>
            </a:fld>
            <a:endParaRPr lang="de-DE" altLang="de-DE"/>
          </a:p>
        </p:txBody>
      </p:sp>
      <p:cxnSp>
        <p:nvCxnSpPr>
          <p:cNvPr id="15" name="Gerader Verbinder 14"/>
          <p:cNvCxnSpPr/>
          <p:nvPr userDrawn="1"/>
        </p:nvCxnSpPr>
        <p:spPr>
          <a:xfrm>
            <a:off x="323850" y="6080235"/>
            <a:ext cx="8496300" cy="0"/>
          </a:xfrm>
          <a:prstGeom prst="line">
            <a:avLst/>
          </a:prstGeom>
          <a:ln w="19050"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F855495D-BA81-E9FB-5ED9-3BF064D519D2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323850" y="1554163"/>
            <a:ext cx="8496300" cy="424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Textmasterformate durch Klicken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</p:txBody>
      </p:sp>
    </p:spTree>
    <p:extLst>
      <p:ext uri="{BB962C8B-B14F-4D97-AF65-F5344CB8AC3E}">
        <p14:creationId xmlns:p14="http://schemas.microsoft.com/office/powerpoint/2010/main" val="3098472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3">
            <a:extLst>
              <a:ext uri="{FF2B5EF4-FFF2-40B4-BE49-F238E27FC236}">
                <a16:creationId xmlns:a16="http://schemas.microsoft.com/office/drawing/2014/main" id="{B4A31FAC-EDEC-DF17-6875-C524DCCCE7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C96AED-D1AC-4BAB-9DAC-238A6BA5632E}" type="datetimeFigureOut">
              <a:rPr lang="de-DE"/>
              <a:pPr>
                <a:defRPr/>
              </a:pPr>
              <a:t>15.02.2024</a:t>
            </a:fld>
            <a:endParaRPr lang="de-DE"/>
          </a:p>
        </p:txBody>
      </p:sp>
      <p:sp>
        <p:nvSpPr>
          <p:cNvPr id="3" name="Fußzeilenplatzhalter 4">
            <a:extLst>
              <a:ext uri="{FF2B5EF4-FFF2-40B4-BE49-F238E27FC236}">
                <a16:creationId xmlns:a16="http://schemas.microsoft.com/office/drawing/2014/main" id="{14E1B716-1985-788F-AFCC-6D7A3EDC36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Foliennummernplatzhalter 5">
            <a:extLst>
              <a:ext uri="{FF2B5EF4-FFF2-40B4-BE49-F238E27FC236}">
                <a16:creationId xmlns:a16="http://schemas.microsoft.com/office/drawing/2014/main" id="{69103650-A775-F41C-7FAE-2C7D926C2D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FFA1B9-8F0E-41F2-A9A0-9903959651C8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354695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platzhalter 2">
            <a:extLst>
              <a:ext uri="{FF2B5EF4-FFF2-40B4-BE49-F238E27FC236}">
                <a16:creationId xmlns:a16="http://schemas.microsoft.com/office/drawing/2014/main" id="{F855495D-BA81-E9FB-5ED9-3BF064D519D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323850" y="1554163"/>
            <a:ext cx="8496300" cy="424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Textmasterformate durch Klicken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</p:txBody>
      </p:sp>
      <p:sp>
        <p:nvSpPr>
          <p:cNvPr id="1027" name="Titelplatzhalter 1">
            <a:extLst>
              <a:ext uri="{FF2B5EF4-FFF2-40B4-BE49-F238E27FC236}">
                <a16:creationId xmlns:a16="http://schemas.microsoft.com/office/drawing/2014/main" id="{3FF901F0-F392-E1EE-13D8-34081879A88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323850" y="0"/>
            <a:ext cx="8496300" cy="1090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dirty="0"/>
              <a:t>Titelmasterformat durch Klicken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A643CBD-CCCD-E7CE-8730-88B6C7B4B7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2385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72A347C-14C6-4B72-A491-6B67B1123209}" type="datetimeFigureOut">
              <a:rPr lang="de-DE"/>
              <a:pPr>
                <a:defRPr/>
              </a:pPr>
              <a:t>15.02.2024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20360FC-4185-0E24-9235-AC8FCE896A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57450" y="6356350"/>
            <a:ext cx="4229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de-DE" dirty="0" smtClean="0"/>
              <a:t>B. Hoffmann 2/2024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20E3D8D-C2B4-8940-DF68-28A2D91E7E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68655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D2BEDD4A-2A5D-446C-B5DD-80879A5E9CD8}" type="slidenum">
              <a:rPr lang="de-DE" altLang="de-DE"/>
              <a:pPr/>
              <a:t>‹Nr.›</a:t>
            </a:fld>
            <a:endParaRPr lang="de-DE" altLang="de-DE"/>
          </a:p>
        </p:txBody>
      </p:sp>
      <p:cxnSp>
        <p:nvCxnSpPr>
          <p:cNvPr id="3" name="Gerader Verbinder 2"/>
          <p:cNvCxnSpPr/>
          <p:nvPr userDrawn="1"/>
        </p:nvCxnSpPr>
        <p:spPr>
          <a:xfrm>
            <a:off x="323850" y="1284890"/>
            <a:ext cx="8496300" cy="0"/>
          </a:xfrm>
          <a:prstGeom prst="line">
            <a:avLst/>
          </a:prstGeom>
          <a:ln w="19050"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68" r:id="rId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b="1" kern="1200">
          <a:solidFill>
            <a:srgbClr val="005BAA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Calibri" panose="020F050202020403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Calibri" panose="020F050202020403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Calibri" panose="020F050202020403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Calibri" panose="020F050202020403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Calibri" panose="020F050202020403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Calibri" panose="020F050202020403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Calibri" panose="020F050202020403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176213" indent="-176213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360363" indent="-184150" algn="l" rtl="0" eaLnBrk="0" fontAlgn="base" hangingPunct="0">
        <a:spcBef>
          <a:spcPct val="20000"/>
        </a:spcBef>
        <a:spcAft>
          <a:spcPct val="0"/>
        </a:spcAft>
        <a:buFont typeface="Symbol" panose="05050102010706020507" pitchFamily="18" charset="2"/>
        <a:buChar char="-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536575" indent="-176213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720725" indent="-184150" algn="l" rtl="0" eaLnBrk="0" fontAlgn="base" hangingPunct="0">
        <a:spcBef>
          <a:spcPct val="20000"/>
        </a:spcBef>
        <a:spcAft>
          <a:spcPct val="0"/>
        </a:spcAft>
        <a:buFont typeface="Symbol" panose="05050102010706020507" pitchFamily="18" charset="2"/>
        <a:buChar char="-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896938" indent="-176213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chat.openai.com/auth/login" TargetMode="External"/><Relationship Id="rId3" Type="http://schemas.openxmlformats.org/officeDocument/2006/relationships/image" Target="../media/image1.png"/><Relationship Id="rId7" Type="http://schemas.openxmlformats.org/officeDocument/2006/relationships/hyperlink" Target="https://gemini.google.com/?hl=de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bing.com/" TargetMode="External"/><Relationship Id="rId5" Type="http://schemas.openxmlformats.org/officeDocument/2006/relationships/hyperlink" Target="https://www.perplexity.ai/" TargetMode="External"/><Relationship Id="rId10" Type="http://schemas.openxmlformats.org/officeDocument/2006/relationships/hyperlink" Target="https://tools.fobizz.com/" TargetMode="External"/><Relationship Id="rId4" Type="http://schemas.openxmlformats.org/officeDocument/2006/relationships/hyperlink" Target="https://you.com/?chatMode=default" TargetMode="External"/><Relationship Id="rId9" Type="http://schemas.openxmlformats.org/officeDocument/2006/relationships/hyperlink" Target="https://claude.ai/login?returnTo=%2F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35559" y="1998133"/>
            <a:ext cx="8299557" cy="1416050"/>
          </a:xfrm>
        </p:spPr>
        <p:txBody>
          <a:bodyPr/>
          <a:lstStyle/>
          <a:p>
            <a:r>
              <a:rPr lang="de-DE" dirty="0" smtClean="0"/>
              <a:t>KI-Tools zur Unterstützung im Bewerbungsprozess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327171" y="4037202"/>
            <a:ext cx="8618046" cy="1271398"/>
          </a:xfrm>
        </p:spPr>
        <p:txBody>
          <a:bodyPr/>
          <a:lstStyle/>
          <a:p>
            <a:r>
              <a:rPr lang="de-DE" dirty="0" smtClean="0"/>
              <a:t>Interaktiver Vortrag für power_m </a:t>
            </a:r>
            <a:r>
              <a:rPr lang="de-DE" dirty="0" err="1" smtClean="0"/>
              <a:t>Xchange</a:t>
            </a:r>
            <a:endParaRPr lang="de-DE" dirty="0"/>
          </a:p>
        </p:txBody>
      </p:sp>
      <p:sp>
        <p:nvSpPr>
          <p:cNvPr id="5" name="Textfeld 4"/>
          <p:cNvSpPr txBox="1"/>
          <p:nvPr/>
        </p:nvSpPr>
        <p:spPr>
          <a:xfrm>
            <a:off x="327171" y="6367209"/>
            <a:ext cx="424599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dirty="0" smtClean="0">
                <a:solidFill>
                  <a:schemeClr val="bg1">
                    <a:lumMod val="65000"/>
                  </a:schemeClr>
                </a:solidFill>
              </a:rPr>
              <a:t>Birgit Hoffmann, 15. Februar 2024</a:t>
            </a:r>
            <a:endParaRPr lang="de-DE" sz="10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24728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_h1">
            <a:extLst>
              <a:ext uri="{FF2B5EF4-FFF2-40B4-BE49-F238E27FC236}">
                <a16:creationId xmlns:a16="http://schemas.microsoft.com/office/drawing/2014/main" id="{5AE58BA7-E2EC-EF1F-FCE5-7C892AEA0A8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gray">
          <a:xfrm>
            <a:off x="319088" y="444099"/>
            <a:ext cx="8496300" cy="915573"/>
          </a:xfrm>
        </p:spPr>
        <p:txBody>
          <a:bodyPr/>
          <a:lstStyle/>
          <a:p>
            <a:pPr eaLnBrk="1" hangingPunct="1"/>
            <a:r>
              <a:rPr lang="de-DE" altLang="de-DE" sz="2600" dirty="0" smtClean="0">
                <a:solidFill>
                  <a:srgbClr val="005BAA"/>
                </a:solidFill>
              </a:rPr>
              <a:t>Wie können </a:t>
            </a:r>
            <a:r>
              <a:rPr lang="de-DE" altLang="de-DE" sz="2600" dirty="0"/>
              <a:t>t</a:t>
            </a:r>
            <a:r>
              <a:rPr lang="de-DE" altLang="de-DE" sz="2600" dirty="0" smtClean="0">
                <a:solidFill>
                  <a:srgbClr val="005BAA"/>
                </a:solidFill>
              </a:rPr>
              <a:t>extbasierte KI-Tools bei der Erstellung von Bewerbungsunterlagen helfen?</a:t>
            </a:r>
            <a:endParaRPr lang="de-DE" altLang="de-DE" sz="2600" b="0" dirty="0">
              <a:solidFill>
                <a:srgbClr val="005BAA"/>
              </a:solidFill>
            </a:endParaRPr>
          </a:p>
        </p:txBody>
      </p:sp>
      <p:pic>
        <p:nvPicPr>
          <p:cNvPr id="10284" name="Picture 46">
            <a:extLst>
              <a:ext uri="{FF2B5EF4-FFF2-40B4-BE49-F238E27FC236}">
                <a16:creationId xmlns:a16="http://schemas.microsoft.com/office/drawing/2014/main" id="{D09D0AAF-8FAB-972F-82A9-231A06089D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lum bright="92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6165850"/>
            <a:ext cx="1971675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feld 2"/>
          <p:cNvSpPr txBox="1"/>
          <p:nvPr/>
        </p:nvSpPr>
        <p:spPr>
          <a:xfrm>
            <a:off x="319088" y="1675532"/>
            <a:ext cx="710846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de-DE" dirty="0" smtClean="0"/>
              <a:t>Die Fragen und Anweisungen an die KI können häufig in der Muttersprache gestellt werden und die Antworten auf deutsch ausgegeben</a:t>
            </a:r>
            <a:br>
              <a:rPr lang="de-DE" dirty="0" smtClean="0"/>
            </a:br>
            <a:endParaRPr lang="de-DE" dirty="0" smtClean="0"/>
          </a:p>
          <a:p>
            <a:pPr marL="342900" indent="-342900">
              <a:buFont typeface="+mj-lt"/>
              <a:buAutoNum type="arabicPeriod"/>
            </a:pPr>
            <a:r>
              <a:rPr lang="de-DE" dirty="0" smtClean="0"/>
              <a:t>Hilfe bei der Recherche über potentielle Arbeitgeber*innen</a:t>
            </a:r>
            <a:br>
              <a:rPr lang="de-DE" dirty="0" smtClean="0"/>
            </a:br>
            <a:endParaRPr lang="de-DE" dirty="0" smtClean="0"/>
          </a:p>
          <a:p>
            <a:pPr marL="342900" indent="-342900">
              <a:buFont typeface="+mj-lt"/>
              <a:buAutoNum type="arabicPeriod"/>
            </a:pPr>
            <a:r>
              <a:rPr lang="de-DE" dirty="0"/>
              <a:t>Formulierung von passgenauen </a:t>
            </a:r>
            <a:r>
              <a:rPr lang="de-DE" dirty="0" smtClean="0"/>
              <a:t>Anschreiben</a:t>
            </a:r>
            <a:br>
              <a:rPr lang="de-DE" dirty="0" smtClean="0"/>
            </a:br>
            <a:endParaRPr lang="de-DE" dirty="0" smtClean="0"/>
          </a:p>
          <a:p>
            <a:pPr marL="342900" indent="-342900">
              <a:buFont typeface="+mj-lt"/>
              <a:buAutoNum type="arabicPeriod"/>
            </a:pPr>
            <a:r>
              <a:rPr lang="de-DE" dirty="0" smtClean="0"/>
              <a:t>Texte umschreiben für das eigene Sprachniveau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327171" y="6367209"/>
            <a:ext cx="424599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dirty="0" smtClean="0">
                <a:solidFill>
                  <a:schemeClr val="bg1">
                    <a:lumMod val="65000"/>
                  </a:schemeClr>
                </a:solidFill>
              </a:rPr>
              <a:t>Birgit Hoffmann, 15. Februar 2024</a:t>
            </a:r>
            <a:endParaRPr lang="de-DE" sz="10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5064057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_h1">
            <a:extLst>
              <a:ext uri="{FF2B5EF4-FFF2-40B4-BE49-F238E27FC236}">
                <a16:creationId xmlns:a16="http://schemas.microsoft.com/office/drawing/2014/main" id="{5AE58BA7-E2EC-EF1F-FCE5-7C892AEA0A8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gray">
          <a:xfrm>
            <a:off x="319088" y="444099"/>
            <a:ext cx="8496300" cy="915573"/>
          </a:xfrm>
        </p:spPr>
        <p:txBody>
          <a:bodyPr/>
          <a:lstStyle/>
          <a:p>
            <a:pPr eaLnBrk="1" hangingPunct="1"/>
            <a:r>
              <a:rPr lang="de-DE" altLang="de-DE" sz="2600" dirty="0" smtClean="0">
                <a:solidFill>
                  <a:srgbClr val="005BAA"/>
                </a:solidFill>
              </a:rPr>
              <a:t>Wie können </a:t>
            </a:r>
            <a:r>
              <a:rPr lang="de-DE" altLang="de-DE" sz="2600" dirty="0"/>
              <a:t>t</a:t>
            </a:r>
            <a:r>
              <a:rPr lang="de-DE" altLang="de-DE" sz="2600" dirty="0" smtClean="0">
                <a:solidFill>
                  <a:srgbClr val="005BAA"/>
                </a:solidFill>
              </a:rPr>
              <a:t>extbasierte KI-Tools bei der Vorbereitung für das Vorstellungsgespräch helfen?</a:t>
            </a:r>
            <a:endParaRPr lang="de-DE" altLang="de-DE" sz="2600" b="0" dirty="0">
              <a:solidFill>
                <a:srgbClr val="005BAA"/>
              </a:solidFill>
            </a:endParaRPr>
          </a:p>
        </p:txBody>
      </p:sp>
      <p:pic>
        <p:nvPicPr>
          <p:cNvPr id="10284" name="Picture 46">
            <a:extLst>
              <a:ext uri="{FF2B5EF4-FFF2-40B4-BE49-F238E27FC236}">
                <a16:creationId xmlns:a16="http://schemas.microsoft.com/office/drawing/2014/main" id="{D09D0AAF-8FAB-972F-82A9-231A06089D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lum bright="92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6165850"/>
            <a:ext cx="1971675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feld 2"/>
          <p:cNvSpPr txBox="1"/>
          <p:nvPr/>
        </p:nvSpPr>
        <p:spPr>
          <a:xfrm>
            <a:off x="319088" y="1675532"/>
            <a:ext cx="710846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de-DE" dirty="0" smtClean="0"/>
              <a:t>gezielt nach Tipps für spezielle Situationen suchen</a:t>
            </a:r>
          </a:p>
          <a:p>
            <a:pPr marL="342900" indent="-342900">
              <a:buFont typeface="+mj-lt"/>
              <a:buAutoNum type="arabicPeriod"/>
            </a:pPr>
            <a:endParaRPr lang="de-DE" dirty="0" smtClean="0"/>
          </a:p>
          <a:p>
            <a:pPr marL="342900" indent="-342900">
              <a:buFont typeface="+mj-lt"/>
              <a:buAutoNum type="arabicPeriod"/>
            </a:pPr>
            <a:r>
              <a:rPr lang="de-DE" dirty="0" smtClean="0"/>
              <a:t>gezielt nach typischen Fragen suchen</a:t>
            </a:r>
            <a:br>
              <a:rPr lang="de-DE" dirty="0" smtClean="0"/>
            </a:br>
            <a:endParaRPr lang="de-DE" dirty="0" smtClean="0"/>
          </a:p>
          <a:p>
            <a:pPr marL="342900" indent="-342900">
              <a:buFont typeface="+mj-lt"/>
              <a:buAutoNum type="arabicPeriod"/>
            </a:pPr>
            <a:r>
              <a:rPr lang="de-DE" dirty="0" smtClean="0"/>
              <a:t>Selbstpräsentation vorbereiten</a:t>
            </a:r>
            <a:br>
              <a:rPr lang="de-DE" dirty="0" smtClean="0"/>
            </a:br>
            <a:endParaRPr lang="de-DE" dirty="0" smtClean="0"/>
          </a:p>
          <a:p>
            <a:pPr marL="342900" indent="-342900">
              <a:buFont typeface="+mj-lt"/>
              <a:buAutoNum type="arabicPeriod"/>
            </a:pPr>
            <a:r>
              <a:rPr lang="de-DE" dirty="0" smtClean="0"/>
              <a:t>Fragen an das Unternehmen vorbereiten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327171" y="6367209"/>
            <a:ext cx="424599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dirty="0" smtClean="0">
                <a:solidFill>
                  <a:schemeClr val="bg1">
                    <a:lumMod val="65000"/>
                  </a:schemeClr>
                </a:solidFill>
              </a:rPr>
              <a:t>Birgit Hoffmann, 15. Februar 2024</a:t>
            </a:r>
            <a:endParaRPr lang="de-DE" sz="10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3168581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_h1">
            <a:extLst>
              <a:ext uri="{FF2B5EF4-FFF2-40B4-BE49-F238E27FC236}">
                <a16:creationId xmlns:a16="http://schemas.microsoft.com/office/drawing/2014/main" id="{5AE58BA7-E2EC-EF1F-FCE5-7C892AEA0A8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gray">
          <a:xfrm>
            <a:off x="319088" y="444099"/>
            <a:ext cx="8496300" cy="915573"/>
          </a:xfrm>
        </p:spPr>
        <p:txBody>
          <a:bodyPr/>
          <a:lstStyle/>
          <a:p>
            <a:pPr eaLnBrk="1" hangingPunct="1"/>
            <a:r>
              <a:rPr lang="de-DE" altLang="de-DE" sz="2600" dirty="0" smtClean="0">
                <a:solidFill>
                  <a:srgbClr val="005BAA"/>
                </a:solidFill>
              </a:rPr>
              <a:t>Wie können </a:t>
            </a:r>
            <a:r>
              <a:rPr lang="de-DE" altLang="de-DE" sz="2600" dirty="0"/>
              <a:t>t</a:t>
            </a:r>
            <a:r>
              <a:rPr lang="de-DE" altLang="de-DE" sz="2600" dirty="0" smtClean="0">
                <a:solidFill>
                  <a:srgbClr val="005BAA"/>
                </a:solidFill>
              </a:rPr>
              <a:t>extbasierte KI-Tools bei der Nachbereitung des  Vorstellungsgesprächs helfen?</a:t>
            </a:r>
            <a:endParaRPr lang="de-DE" altLang="de-DE" sz="2600" b="0" dirty="0">
              <a:solidFill>
                <a:srgbClr val="005BAA"/>
              </a:solidFill>
            </a:endParaRPr>
          </a:p>
        </p:txBody>
      </p:sp>
      <p:pic>
        <p:nvPicPr>
          <p:cNvPr id="10284" name="Picture 46">
            <a:extLst>
              <a:ext uri="{FF2B5EF4-FFF2-40B4-BE49-F238E27FC236}">
                <a16:creationId xmlns:a16="http://schemas.microsoft.com/office/drawing/2014/main" id="{D09D0AAF-8FAB-972F-82A9-231A06089D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lum bright="92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6165850"/>
            <a:ext cx="1971675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feld 2"/>
          <p:cNvSpPr txBox="1"/>
          <p:nvPr/>
        </p:nvSpPr>
        <p:spPr>
          <a:xfrm>
            <a:off x="319088" y="1675532"/>
            <a:ext cx="71084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de-DE" dirty="0" smtClean="0"/>
              <a:t>Über optimale Nachbereitung recherchieren</a:t>
            </a:r>
            <a:br>
              <a:rPr lang="de-DE" dirty="0" smtClean="0"/>
            </a:br>
            <a:endParaRPr lang="de-DE" dirty="0" smtClean="0"/>
          </a:p>
          <a:p>
            <a:pPr marL="342900" indent="-342900">
              <a:buFont typeface="+mj-lt"/>
              <a:buAutoNum type="arabicPeriod"/>
            </a:pPr>
            <a:r>
              <a:rPr lang="de-DE" dirty="0" smtClean="0"/>
              <a:t>Dankes-E-Mail formulieren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327171" y="6367209"/>
            <a:ext cx="424599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dirty="0" smtClean="0">
                <a:solidFill>
                  <a:schemeClr val="bg1">
                    <a:lumMod val="65000"/>
                  </a:schemeClr>
                </a:solidFill>
              </a:rPr>
              <a:t>Birgit Hoffmann, 15. Februar 2024</a:t>
            </a:r>
            <a:endParaRPr lang="de-DE" sz="10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1157945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_h1">
            <a:extLst>
              <a:ext uri="{FF2B5EF4-FFF2-40B4-BE49-F238E27FC236}">
                <a16:creationId xmlns:a16="http://schemas.microsoft.com/office/drawing/2014/main" id="{5AE58BA7-E2EC-EF1F-FCE5-7C892AEA0A8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gray">
          <a:xfrm>
            <a:off x="319088" y="444099"/>
            <a:ext cx="8496300" cy="915573"/>
          </a:xfrm>
        </p:spPr>
        <p:txBody>
          <a:bodyPr/>
          <a:lstStyle/>
          <a:p>
            <a:pPr eaLnBrk="1" hangingPunct="1"/>
            <a:r>
              <a:rPr lang="de-DE" altLang="de-DE" dirty="0" smtClean="0">
                <a:solidFill>
                  <a:srgbClr val="005BAA"/>
                </a:solidFill>
              </a:rPr>
              <a:t>KI-Tools zur Unterstützung im Bewerbungsprozess</a:t>
            </a:r>
            <a:endParaRPr lang="de-DE" altLang="de-DE" b="0" dirty="0">
              <a:solidFill>
                <a:srgbClr val="005BAA"/>
              </a:solidFill>
            </a:endParaRPr>
          </a:p>
        </p:txBody>
      </p:sp>
      <p:pic>
        <p:nvPicPr>
          <p:cNvPr id="10284" name="Picture 46">
            <a:extLst>
              <a:ext uri="{FF2B5EF4-FFF2-40B4-BE49-F238E27FC236}">
                <a16:creationId xmlns:a16="http://schemas.microsoft.com/office/drawing/2014/main" id="{D09D0AAF-8FAB-972F-82A9-231A06089D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lum bright="92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6165850"/>
            <a:ext cx="1971675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feld 2"/>
          <p:cNvSpPr txBox="1"/>
          <p:nvPr/>
        </p:nvSpPr>
        <p:spPr>
          <a:xfrm>
            <a:off x="319088" y="1653872"/>
            <a:ext cx="710846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Inhalte</a:t>
            </a:r>
            <a:br>
              <a:rPr lang="de-DE" dirty="0" smtClean="0"/>
            </a:br>
            <a:endParaRPr lang="de-D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Welche Arten von KI-Tools sind für Privatanwender*</a:t>
            </a:r>
            <a:r>
              <a:rPr lang="de-DE" dirty="0" err="1" smtClean="0"/>
              <a:t>inenn</a:t>
            </a:r>
            <a:r>
              <a:rPr lang="de-DE" dirty="0" smtClean="0"/>
              <a:t> verfügbar?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Möglichkeiten und Grenzen der KI-Tools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Überblick über </a:t>
            </a:r>
            <a:r>
              <a:rPr lang="de-DE" smtClean="0"/>
              <a:t>ausgewählte KI-Tools</a:t>
            </a:r>
            <a:endParaRPr lang="de-D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Stadien im Bewerbungsprozess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Interaktive Anwendungsbeispiele für KI </a:t>
            </a:r>
            <a:br>
              <a:rPr lang="de-DE" dirty="0" smtClean="0"/>
            </a:br>
            <a:r>
              <a:rPr lang="de-DE" dirty="0" smtClean="0"/>
              <a:t>in den verschiedenen Stadien</a:t>
            </a:r>
            <a:endParaRPr lang="de-DE" dirty="0"/>
          </a:p>
        </p:txBody>
      </p:sp>
      <p:sp>
        <p:nvSpPr>
          <p:cNvPr id="13" name="Textfeld 12"/>
          <p:cNvSpPr txBox="1"/>
          <p:nvPr/>
        </p:nvSpPr>
        <p:spPr>
          <a:xfrm>
            <a:off x="327171" y="6367209"/>
            <a:ext cx="424599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dirty="0" smtClean="0">
                <a:solidFill>
                  <a:schemeClr val="bg1">
                    <a:lumMod val="65000"/>
                  </a:schemeClr>
                </a:solidFill>
              </a:rPr>
              <a:t>Birgit Hoffmann, 15. Februar 2024</a:t>
            </a:r>
            <a:endParaRPr lang="de-DE" sz="10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sz="2400" b="1" dirty="0" smtClean="0"/>
              <a:t>Welche Arten von KI-Tools </a:t>
            </a:r>
            <a:br>
              <a:rPr lang="de-DE" sz="2400" b="1" dirty="0" smtClean="0"/>
            </a:br>
            <a:r>
              <a:rPr lang="de-DE" sz="2400" b="1" dirty="0" smtClean="0"/>
              <a:t>sind für Privatanwender*innen verfügbar?</a:t>
            </a:r>
            <a:endParaRPr lang="de-DE" sz="2400" b="1" dirty="0"/>
          </a:p>
        </p:txBody>
      </p:sp>
      <p:sp>
        <p:nvSpPr>
          <p:cNvPr id="3" name=" 2"/>
          <p:cNvSpPr>
            <a:spLocks noGrp="1"/>
          </p:cNvSpPr>
          <p:nvPr>
            <p:ph idx="1"/>
          </p:nvPr>
        </p:nvSpPr>
        <p:spPr/>
      </p:sp>
      <p:sp>
        <p:nvSpPr>
          <p:cNvPr id="4" name="Textplatzhalter 2">
            <a:extLst>
              <a:ext uri="{FF2B5EF4-FFF2-40B4-BE49-F238E27FC236}">
                <a16:creationId xmlns:a16="http://schemas.microsoft.com/office/drawing/2014/main" id="{F855495D-BA81-E9FB-5ED9-3BF064D519D2}"/>
              </a:ext>
            </a:extLst>
          </p:cNvPr>
          <p:cNvSpPr txBox="1">
            <a:spLocks/>
          </p:cNvSpPr>
          <p:nvPr/>
        </p:nvSpPr>
        <p:spPr bwMode="auto">
          <a:xfrm>
            <a:off x="323850" y="1543244"/>
            <a:ext cx="8496300" cy="424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176213" indent="-176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363" indent="-184150" algn="l" rtl="0" eaLnBrk="0" fontAlgn="base" hangingPunct="0">
              <a:spcBef>
                <a:spcPct val="20000"/>
              </a:spcBef>
              <a:spcAft>
                <a:spcPct val="0"/>
              </a:spcAft>
              <a:buFont typeface="Symbol" panose="05050102010706020507" pitchFamily="18" charset="2"/>
              <a:buChar char="-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36575" indent="-176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725" indent="-184150" algn="l" rtl="0" eaLnBrk="0" fontAlgn="base" hangingPunct="0">
              <a:spcBef>
                <a:spcPct val="20000"/>
              </a:spcBef>
              <a:spcAft>
                <a:spcPct val="0"/>
              </a:spcAft>
              <a:buFont typeface="Symbol" panose="05050102010706020507" pitchFamily="18" charset="2"/>
              <a:buChar char="-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96938" indent="-176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altLang="de-DE" b="1" dirty="0" smtClean="0">
                <a:solidFill>
                  <a:srgbClr val="005BAA"/>
                </a:solidFill>
              </a:rPr>
              <a:t>Textbasiere KI-Tools</a:t>
            </a:r>
          </a:p>
          <a:p>
            <a:pPr lvl="1"/>
            <a:r>
              <a:rPr lang="de-DE" dirty="0"/>
              <a:t>a</a:t>
            </a:r>
            <a:r>
              <a:rPr lang="de-DE" dirty="0" smtClean="0"/>
              <a:t>utomatisch Texte aller Art erstellen lassen</a:t>
            </a:r>
          </a:p>
          <a:p>
            <a:pPr lvl="1"/>
            <a:r>
              <a:rPr lang="de-DE" dirty="0" smtClean="0"/>
              <a:t>Texte übersetzen lassen</a:t>
            </a:r>
            <a:endParaRPr lang="de-DE" dirty="0"/>
          </a:p>
          <a:p>
            <a:pPr lvl="1"/>
            <a:r>
              <a:rPr lang="de-DE" dirty="0" smtClean="0"/>
              <a:t>Texte zusammenfassen lassen</a:t>
            </a:r>
          </a:p>
          <a:p>
            <a:pPr lvl="1"/>
            <a:r>
              <a:rPr lang="de-DE" dirty="0" smtClean="0"/>
              <a:t>Texte umschreiben, z.B in leichte Sprache oder für ein bestimmtes Sprachniveau</a:t>
            </a:r>
          </a:p>
          <a:p>
            <a:pPr lvl="1"/>
            <a:r>
              <a:rPr lang="de-DE" dirty="0" smtClean="0"/>
              <a:t>Texte korrigieren lassen</a:t>
            </a:r>
          </a:p>
          <a:p>
            <a:pPr lvl="1"/>
            <a:r>
              <a:rPr lang="de-DE" dirty="0" smtClean="0"/>
              <a:t>Fragen zu verschiedenen Themen beantworten</a:t>
            </a:r>
            <a:br>
              <a:rPr lang="de-DE" dirty="0" smtClean="0"/>
            </a:br>
            <a:endParaRPr lang="de-DE" altLang="de-DE" dirty="0" smtClean="0"/>
          </a:p>
          <a:p>
            <a:r>
              <a:rPr lang="de-DE" altLang="de-DE" b="1" dirty="0" smtClean="0">
                <a:solidFill>
                  <a:srgbClr val="005BAA"/>
                </a:solidFill>
              </a:rPr>
              <a:t>Bilderstellende KI-Tools</a:t>
            </a:r>
          </a:p>
          <a:p>
            <a:pPr lvl="1"/>
            <a:r>
              <a:rPr lang="de-DE" altLang="de-DE" dirty="0" smtClean="0"/>
              <a:t>Bilder aufgrund einer Bildbeschreibung erstellen lassen</a:t>
            </a:r>
          </a:p>
          <a:p>
            <a:pPr lvl="1"/>
            <a:r>
              <a:rPr lang="de-DE" altLang="de-DE" dirty="0" smtClean="0"/>
              <a:t>Bilder nachbearbeiten, z.B. retuschieren oder Bildinhalte austauschen</a:t>
            </a:r>
          </a:p>
          <a:p>
            <a:pPr lvl="1"/>
            <a:r>
              <a:rPr lang="de-DE" altLang="de-DE" dirty="0" smtClean="0"/>
              <a:t>Bewegte und sprechende Avatare oder Personen erstellen</a:t>
            </a:r>
          </a:p>
          <a:p>
            <a:pPr lvl="1"/>
            <a:r>
              <a:rPr lang="de-DE" altLang="de-DE" dirty="0" smtClean="0"/>
              <a:t>Videos aufgrund einer Beschreibung erstellen lassen</a:t>
            </a:r>
          </a:p>
          <a:p>
            <a:pPr lvl="1"/>
            <a:endParaRPr lang="de-DE" altLang="de-DE" dirty="0" smtClean="0"/>
          </a:p>
        </p:txBody>
      </p:sp>
      <p:sp>
        <p:nvSpPr>
          <p:cNvPr id="5" name="Textfeld 4"/>
          <p:cNvSpPr txBox="1"/>
          <p:nvPr/>
        </p:nvSpPr>
        <p:spPr>
          <a:xfrm>
            <a:off x="327171" y="6367209"/>
            <a:ext cx="424599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dirty="0" smtClean="0">
                <a:solidFill>
                  <a:schemeClr val="bg1">
                    <a:lumMod val="65000"/>
                  </a:schemeClr>
                </a:solidFill>
              </a:rPr>
              <a:t>Birgit Hoffmann, 15. Februar 2024</a:t>
            </a:r>
            <a:endParaRPr lang="de-DE" sz="10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78426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_h1">
            <a:extLst>
              <a:ext uri="{FF2B5EF4-FFF2-40B4-BE49-F238E27FC236}">
                <a16:creationId xmlns:a16="http://schemas.microsoft.com/office/drawing/2014/main" id="{5AE58BA7-E2EC-EF1F-FCE5-7C892AEA0A8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gray">
          <a:xfrm>
            <a:off x="319088" y="444099"/>
            <a:ext cx="8496300" cy="915573"/>
          </a:xfrm>
        </p:spPr>
        <p:txBody>
          <a:bodyPr/>
          <a:lstStyle/>
          <a:p>
            <a:pPr eaLnBrk="1" hangingPunct="1"/>
            <a:r>
              <a:rPr lang="de-DE" altLang="de-DE" dirty="0" smtClean="0">
                <a:solidFill>
                  <a:srgbClr val="005BAA"/>
                </a:solidFill>
              </a:rPr>
              <a:t>Möglichkeiten und Grenzen der KI-Tools</a:t>
            </a:r>
            <a:endParaRPr lang="de-DE" altLang="de-DE" b="0" dirty="0">
              <a:solidFill>
                <a:srgbClr val="005BAA"/>
              </a:solidFill>
            </a:endParaRPr>
          </a:p>
        </p:txBody>
      </p:sp>
      <p:pic>
        <p:nvPicPr>
          <p:cNvPr id="10284" name="Picture 46">
            <a:extLst>
              <a:ext uri="{FF2B5EF4-FFF2-40B4-BE49-F238E27FC236}">
                <a16:creationId xmlns:a16="http://schemas.microsoft.com/office/drawing/2014/main" id="{D09D0AAF-8FAB-972F-82A9-231A06089D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lum bright="92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6165850"/>
            <a:ext cx="1971675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feld 2"/>
          <p:cNvSpPr txBox="1"/>
          <p:nvPr/>
        </p:nvSpPr>
        <p:spPr>
          <a:xfrm>
            <a:off x="319088" y="1508555"/>
            <a:ext cx="710846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smtClean="0">
                <a:solidFill>
                  <a:srgbClr val="005BAA"/>
                </a:solidFill>
              </a:rPr>
              <a:t>Möglichkeiten</a:t>
            </a:r>
            <a:r>
              <a:rPr lang="de-DE" dirty="0" smtClean="0"/>
              <a:t/>
            </a:r>
            <a:br>
              <a:rPr lang="de-DE" dirty="0" smtClean="0"/>
            </a:br>
            <a:endParaRPr lang="de-DE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dirty="0" smtClean="0"/>
              <a:t>Enorme Zeitersparnis bei der Erstellung von Texten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dirty="0" smtClean="0"/>
              <a:t>Viele Ideen für Formulierungen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dirty="0" smtClean="0"/>
              <a:t>Unterstützung des Brainstormings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dirty="0" smtClean="0"/>
              <a:t>Fehlerfreie Texte erstellen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dirty="0" smtClean="0"/>
              <a:t>Schneller Zugriff spezifische Informationen</a:t>
            </a:r>
            <a:br>
              <a:rPr lang="de-DE" dirty="0" smtClean="0"/>
            </a:br>
            <a:endParaRPr lang="de-DE" dirty="0" smtClean="0"/>
          </a:p>
        </p:txBody>
      </p:sp>
      <p:sp>
        <p:nvSpPr>
          <p:cNvPr id="5" name="Textfeld 4"/>
          <p:cNvSpPr txBox="1"/>
          <p:nvPr/>
        </p:nvSpPr>
        <p:spPr>
          <a:xfrm>
            <a:off x="327171" y="6367209"/>
            <a:ext cx="424599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dirty="0" smtClean="0">
                <a:solidFill>
                  <a:schemeClr val="bg1">
                    <a:lumMod val="65000"/>
                  </a:schemeClr>
                </a:solidFill>
              </a:rPr>
              <a:t>Birgit Hoffmann, 15. Februar 2024</a:t>
            </a:r>
            <a:endParaRPr lang="de-DE" sz="10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6966870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_h1">
            <a:extLst>
              <a:ext uri="{FF2B5EF4-FFF2-40B4-BE49-F238E27FC236}">
                <a16:creationId xmlns:a16="http://schemas.microsoft.com/office/drawing/2014/main" id="{5AE58BA7-E2EC-EF1F-FCE5-7C892AEA0A8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gray">
          <a:xfrm>
            <a:off x="319088" y="444099"/>
            <a:ext cx="8496300" cy="915573"/>
          </a:xfrm>
        </p:spPr>
        <p:txBody>
          <a:bodyPr/>
          <a:lstStyle/>
          <a:p>
            <a:pPr eaLnBrk="1" hangingPunct="1"/>
            <a:r>
              <a:rPr lang="de-DE" altLang="de-DE" dirty="0" smtClean="0">
                <a:solidFill>
                  <a:srgbClr val="005BAA"/>
                </a:solidFill>
              </a:rPr>
              <a:t>Möglichkeiten und Grenzen der KI-Tools</a:t>
            </a:r>
            <a:endParaRPr lang="de-DE" altLang="de-DE" b="0" dirty="0">
              <a:solidFill>
                <a:srgbClr val="005BAA"/>
              </a:solidFill>
            </a:endParaRPr>
          </a:p>
        </p:txBody>
      </p:sp>
      <p:pic>
        <p:nvPicPr>
          <p:cNvPr id="10284" name="Picture 46">
            <a:extLst>
              <a:ext uri="{FF2B5EF4-FFF2-40B4-BE49-F238E27FC236}">
                <a16:creationId xmlns:a16="http://schemas.microsoft.com/office/drawing/2014/main" id="{D09D0AAF-8FAB-972F-82A9-231A06089D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lum bright="92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6165850"/>
            <a:ext cx="1971675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feld 2"/>
          <p:cNvSpPr txBox="1"/>
          <p:nvPr/>
        </p:nvSpPr>
        <p:spPr>
          <a:xfrm>
            <a:off x="319088" y="1508555"/>
            <a:ext cx="7108466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smtClean="0">
                <a:solidFill>
                  <a:srgbClr val="005BAA"/>
                </a:solidFill>
              </a:rPr>
              <a:t>Grenzen</a:t>
            </a:r>
            <a:br>
              <a:rPr lang="de-DE" b="1" dirty="0" smtClean="0">
                <a:solidFill>
                  <a:srgbClr val="005BAA"/>
                </a:solidFill>
              </a:rPr>
            </a:br>
            <a:endParaRPr lang="de-DE" b="1" dirty="0" smtClean="0">
              <a:solidFill>
                <a:srgbClr val="005BAA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dirty="0" smtClean="0"/>
              <a:t>Ergebnisse sind abhängig von den Texten, die zum Training der KI-Tools genutzt wurden. </a:t>
            </a:r>
            <a:r>
              <a:rPr lang="de-DE" dirty="0"/>
              <a:t/>
            </a:r>
            <a:br>
              <a:rPr lang="de-DE" dirty="0"/>
            </a:br>
            <a:r>
              <a:rPr lang="de-DE" sz="1200" dirty="0" smtClean="0"/>
              <a:t>Beachten: Die Daten von Chat GPT beruhen auf Daten, die bis Herbst 2021 verfügbar waren.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dirty="0" smtClean="0"/>
              <a:t>Beachten: manche KI-Tools kennen nur die Daten, mit denen sie trainiert wurden, z.B. ChatGPT kenn Daten bis Herbst 2021.</a:t>
            </a:r>
            <a:br>
              <a:rPr lang="de-DE" dirty="0" smtClean="0"/>
            </a:br>
            <a:r>
              <a:rPr lang="de-DE" dirty="0" smtClean="0"/>
              <a:t>Andere können wie Suchmaschinen auch das Internet durchsuchen.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dirty="0" smtClean="0"/>
              <a:t>KI erfordert eine hohe Rechenleistung, deshalb teuer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dirty="0" smtClean="0"/>
              <a:t>Um gute Ergebnisse zu erzielen, braucht es Übung im Umgang mit den KI-Tools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dirty="0" smtClean="0"/>
              <a:t>Datenschutz: es sollten bei keiner Anfrage persönliche oder gar sensible Daten eingegeben werden.</a:t>
            </a:r>
            <a:endParaRPr lang="de-DE" dirty="0"/>
          </a:p>
        </p:txBody>
      </p:sp>
      <p:sp>
        <p:nvSpPr>
          <p:cNvPr id="5" name="Textfeld 4"/>
          <p:cNvSpPr txBox="1"/>
          <p:nvPr/>
        </p:nvSpPr>
        <p:spPr>
          <a:xfrm>
            <a:off x="327171" y="6367209"/>
            <a:ext cx="424599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dirty="0" smtClean="0">
                <a:solidFill>
                  <a:schemeClr val="bg1">
                    <a:lumMod val="65000"/>
                  </a:schemeClr>
                </a:solidFill>
              </a:rPr>
              <a:t>Birgit Hoffmann, 15. Februar 2024</a:t>
            </a:r>
            <a:endParaRPr lang="de-DE" sz="10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6555869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_h1">
            <a:extLst>
              <a:ext uri="{FF2B5EF4-FFF2-40B4-BE49-F238E27FC236}">
                <a16:creationId xmlns:a16="http://schemas.microsoft.com/office/drawing/2014/main" id="{5AE58BA7-E2EC-EF1F-FCE5-7C892AEA0A8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gray">
          <a:xfrm>
            <a:off x="319088" y="444099"/>
            <a:ext cx="8496300" cy="915573"/>
          </a:xfrm>
        </p:spPr>
        <p:txBody>
          <a:bodyPr/>
          <a:lstStyle/>
          <a:p>
            <a:pPr eaLnBrk="1" hangingPunct="1"/>
            <a:r>
              <a:rPr lang="de-DE" altLang="de-DE" dirty="0" smtClean="0">
                <a:solidFill>
                  <a:srgbClr val="005BAA"/>
                </a:solidFill>
              </a:rPr>
              <a:t>Übersicht über einige textbasierte KI-Tools</a:t>
            </a:r>
            <a:endParaRPr lang="de-DE" altLang="de-DE" b="0" dirty="0">
              <a:solidFill>
                <a:srgbClr val="005BAA"/>
              </a:solidFill>
            </a:endParaRPr>
          </a:p>
        </p:txBody>
      </p:sp>
      <p:pic>
        <p:nvPicPr>
          <p:cNvPr id="10284" name="Picture 46">
            <a:extLst>
              <a:ext uri="{FF2B5EF4-FFF2-40B4-BE49-F238E27FC236}">
                <a16:creationId xmlns:a16="http://schemas.microsoft.com/office/drawing/2014/main" id="{D09D0AAF-8FAB-972F-82A9-231A06089D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lum bright="92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6165850"/>
            <a:ext cx="1971675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feld 2"/>
          <p:cNvSpPr txBox="1"/>
          <p:nvPr/>
        </p:nvSpPr>
        <p:spPr>
          <a:xfrm>
            <a:off x="319087" y="1508555"/>
            <a:ext cx="758450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smtClean="0">
                <a:solidFill>
                  <a:srgbClr val="005BAA"/>
                </a:solidFill>
              </a:rPr>
              <a:t>Kostenfrei</a:t>
            </a:r>
            <a:br>
              <a:rPr lang="de-DE" b="1" dirty="0" smtClean="0">
                <a:solidFill>
                  <a:srgbClr val="005BAA"/>
                </a:solidFill>
              </a:rPr>
            </a:br>
            <a:endParaRPr lang="de-DE" b="1" dirty="0" smtClean="0">
              <a:solidFill>
                <a:srgbClr val="005BAA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dirty="0" smtClean="0"/>
              <a:t>KI-Tools mit Internetzugriff: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de-DE" sz="1200" dirty="0"/>
              <a:t>you.com </a:t>
            </a:r>
            <a:r>
              <a:rPr lang="de-DE" sz="1200" dirty="0">
                <a:hlinkClick r:id="rId4"/>
              </a:rPr>
              <a:t>https://you.com/?</a:t>
            </a:r>
            <a:r>
              <a:rPr lang="de-DE" sz="1200" dirty="0" smtClean="0">
                <a:hlinkClick r:id="rId4"/>
              </a:rPr>
              <a:t>chatMode=default</a:t>
            </a:r>
            <a:r>
              <a:rPr lang="de-DE" sz="1200" dirty="0" smtClean="0"/>
              <a:t>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de-DE" sz="1200" dirty="0"/>
              <a:t>perplexity.ai </a:t>
            </a:r>
            <a:r>
              <a:rPr lang="de-DE" sz="1200" dirty="0">
                <a:hlinkClick r:id="rId5"/>
              </a:rPr>
              <a:t>https://www.perplexity.ai</a:t>
            </a:r>
            <a:r>
              <a:rPr lang="de-DE" sz="1200" dirty="0" smtClean="0">
                <a:hlinkClick r:id="rId5"/>
              </a:rPr>
              <a:t>/</a:t>
            </a:r>
            <a:r>
              <a:rPr lang="de-DE" sz="1200" dirty="0" smtClean="0"/>
              <a:t>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de-DE" sz="1200" dirty="0"/>
              <a:t>bing.com </a:t>
            </a:r>
            <a:r>
              <a:rPr lang="de-DE" sz="1200" dirty="0">
                <a:hlinkClick r:id="rId6"/>
              </a:rPr>
              <a:t>https://www.bing.com</a:t>
            </a:r>
            <a:r>
              <a:rPr lang="de-DE" sz="1200" dirty="0" smtClean="0">
                <a:hlinkClick r:id="rId6"/>
              </a:rPr>
              <a:t>/</a:t>
            </a:r>
            <a:r>
              <a:rPr lang="de-DE" sz="1200" dirty="0" smtClean="0"/>
              <a:t> dann auf „Copilot“ klicken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de-DE" sz="1200" dirty="0" smtClean="0"/>
              <a:t>Gemini (vorher: </a:t>
            </a:r>
            <a:r>
              <a:rPr lang="de-DE" sz="1200" dirty="0" err="1" smtClean="0"/>
              <a:t>google-bard</a:t>
            </a:r>
            <a:r>
              <a:rPr lang="de-DE" sz="1200" dirty="0"/>
              <a:t>) </a:t>
            </a:r>
            <a:r>
              <a:rPr lang="de-DE" sz="1200" dirty="0">
                <a:hlinkClick r:id="rId7"/>
              </a:rPr>
              <a:t>https://gemini.google.com/?</a:t>
            </a:r>
            <a:r>
              <a:rPr lang="de-DE" sz="1200" dirty="0" smtClean="0">
                <a:hlinkClick r:id="rId7"/>
              </a:rPr>
              <a:t>hl=de</a:t>
            </a:r>
            <a:r>
              <a:rPr lang="de-DE" sz="1200" dirty="0" smtClean="0"/>
              <a:t> (nur mit Google-Konto nutzbar)</a:t>
            </a:r>
            <a:br>
              <a:rPr lang="de-DE" sz="1200" dirty="0" smtClean="0"/>
            </a:br>
            <a:endParaRPr lang="de-DE" sz="1200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dirty="0" smtClean="0"/>
              <a:t>KI-Tools ohne Internetzugriff</a:t>
            </a:r>
            <a:br>
              <a:rPr lang="de-DE" dirty="0" smtClean="0"/>
            </a:br>
            <a:r>
              <a:rPr lang="de-DE" sz="1200" dirty="0" smtClean="0"/>
              <a:t>(auch für die kostenfreie Nutzung muss man sich registrieren)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de-DE" sz="1200" dirty="0"/>
              <a:t>ChatGPT </a:t>
            </a:r>
            <a:r>
              <a:rPr lang="de-DE" sz="1200" dirty="0">
                <a:hlinkClick r:id="rId8"/>
              </a:rPr>
              <a:t>https://</a:t>
            </a:r>
            <a:r>
              <a:rPr lang="de-DE" sz="1200" dirty="0" smtClean="0">
                <a:hlinkClick r:id="rId8"/>
              </a:rPr>
              <a:t>chat.openai.com/auth/login</a:t>
            </a:r>
            <a:r>
              <a:rPr lang="de-DE" sz="1200" dirty="0" smtClean="0"/>
              <a:t> (kostenfrei: 3.5 Version)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de-DE" sz="1200" dirty="0"/>
              <a:t>Claude2 </a:t>
            </a:r>
            <a:r>
              <a:rPr lang="de-DE" sz="1200" dirty="0">
                <a:hlinkClick r:id="rId9"/>
              </a:rPr>
              <a:t>https://claude.ai/login?returnTo=%</a:t>
            </a:r>
            <a:r>
              <a:rPr lang="de-DE" sz="1200" dirty="0" smtClean="0">
                <a:hlinkClick r:id="rId9"/>
              </a:rPr>
              <a:t>2F</a:t>
            </a:r>
            <a:r>
              <a:rPr lang="de-DE" sz="1200" dirty="0" smtClean="0"/>
              <a:t>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de-DE" sz="1200" dirty="0"/>
              <a:t>Tools.fobizz.com </a:t>
            </a:r>
            <a:r>
              <a:rPr lang="de-DE" sz="1200" dirty="0">
                <a:hlinkClick r:id="rId10"/>
              </a:rPr>
              <a:t>https://tools.fobizz.com</a:t>
            </a:r>
            <a:r>
              <a:rPr lang="de-DE" sz="1200" dirty="0" smtClean="0">
                <a:hlinkClick r:id="rId10"/>
              </a:rPr>
              <a:t>/</a:t>
            </a:r>
            <a:r>
              <a:rPr lang="de-DE" sz="1200" dirty="0" smtClean="0"/>
              <a:t> (</a:t>
            </a:r>
            <a:r>
              <a:rPr lang="de-DE" sz="1200" dirty="0" err="1" smtClean="0"/>
              <a:t>Testaccount</a:t>
            </a:r>
            <a:r>
              <a:rPr lang="de-DE" sz="1200" dirty="0" smtClean="0"/>
              <a:t>)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327171" y="6367209"/>
            <a:ext cx="424599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dirty="0" smtClean="0">
                <a:solidFill>
                  <a:schemeClr val="bg1">
                    <a:lumMod val="65000"/>
                  </a:schemeClr>
                </a:solidFill>
              </a:rPr>
              <a:t>Birgit Hoffmann, 15. Februar 2024</a:t>
            </a:r>
            <a:endParaRPr lang="de-DE" sz="10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8394357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_h1">
            <a:extLst>
              <a:ext uri="{FF2B5EF4-FFF2-40B4-BE49-F238E27FC236}">
                <a16:creationId xmlns:a16="http://schemas.microsoft.com/office/drawing/2014/main" id="{5AE58BA7-E2EC-EF1F-FCE5-7C892AEA0A8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gray">
          <a:xfrm>
            <a:off x="319088" y="444099"/>
            <a:ext cx="8496300" cy="915573"/>
          </a:xfrm>
        </p:spPr>
        <p:txBody>
          <a:bodyPr/>
          <a:lstStyle/>
          <a:p>
            <a:pPr eaLnBrk="1" hangingPunct="1"/>
            <a:r>
              <a:rPr lang="de-DE" altLang="de-DE" dirty="0" smtClean="0">
                <a:solidFill>
                  <a:srgbClr val="005BAA"/>
                </a:solidFill>
              </a:rPr>
              <a:t>Stadien im Bewerbungsprozess</a:t>
            </a:r>
            <a:endParaRPr lang="de-DE" altLang="de-DE" b="0" dirty="0">
              <a:solidFill>
                <a:srgbClr val="005BAA"/>
              </a:solidFill>
            </a:endParaRPr>
          </a:p>
        </p:txBody>
      </p:sp>
      <p:pic>
        <p:nvPicPr>
          <p:cNvPr id="10284" name="Picture 46">
            <a:extLst>
              <a:ext uri="{FF2B5EF4-FFF2-40B4-BE49-F238E27FC236}">
                <a16:creationId xmlns:a16="http://schemas.microsoft.com/office/drawing/2014/main" id="{D09D0AAF-8FAB-972F-82A9-231A06089D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lum bright="92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6165850"/>
            <a:ext cx="1971675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feld 2"/>
          <p:cNvSpPr txBox="1"/>
          <p:nvPr/>
        </p:nvSpPr>
        <p:spPr>
          <a:xfrm>
            <a:off x="319088" y="1508555"/>
            <a:ext cx="7108466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de-DE" b="1" dirty="0" smtClean="0">
                <a:solidFill>
                  <a:srgbClr val="005BAA"/>
                </a:solidFill>
              </a:rPr>
              <a:t>Reflektion</a:t>
            </a:r>
            <a:br>
              <a:rPr lang="de-DE" b="1" dirty="0" smtClean="0">
                <a:solidFill>
                  <a:srgbClr val="005BAA"/>
                </a:solidFill>
              </a:rPr>
            </a:br>
            <a:r>
              <a:rPr lang="de-DE" sz="1600" dirty="0" smtClean="0"/>
              <a:t>z.B. was für eine Arbeit möchte ich machen, wofür bin ich qualifiziert, welche besonderen Fähigkeiten habe ich, wie viele Std./Tag oder Std./Woche möchte ich arbeiten? Usw.</a:t>
            </a:r>
          </a:p>
          <a:p>
            <a:pPr marL="342900" indent="-342900">
              <a:buFont typeface="+mj-lt"/>
              <a:buAutoNum type="arabicPeriod"/>
            </a:pPr>
            <a:r>
              <a:rPr lang="de-DE" b="1" dirty="0" smtClean="0">
                <a:solidFill>
                  <a:srgbClr val="005BAA"/>
                </a:solidFill>
              </a:rPr>
              <a:t>Recherche</a:t>
            </a:r>
            <a:br>
              <a:rPr lang="de-DE" b="1" dirty="0" smtClean="0">
                <a:solidFill>
                  <a:srgbClr val="005BAA"/>
                </a:solidFill>
              </a:rPr>
            </a:br>
            <a:r>
              <a:rPr lang="de-DE" sz="1600" dirty="0" smtClean="0"/>
              <a:t>z.B. welche Stellen kämen für mich in Frage, welche Stellenangebote gibt es, was ist das Kerngeschäft der Stellenanbietenden, womit verdienen sie ihr Geld, welche Werte vertreten sie?</a:t>
            </a:r>
          </a:p>
          <a:p>
            <a:pPr marL="342900" indent="-342900">
              <a:buFont typeface="+mj-lt"/>
              <a:buAutoNum type="arabicPeriod"/>
            </a:pPr>
            <a:r>
              <a:rPr lang="de-DE" b="1" dirty="0" smtClean="0">
                <a:solidFill>
                  <a:srgbClr val="005BAA"/>
                </a:solidFill>
              </a:rPr>
              <a:t>Bewerbungsunterlagen erstellen</a:t>
            </a:r>
            <a:br>
              <a:rPr lang="de-DE" b="1" dirty="0" smtClean="0">
                <a:solidFill>
                  <a:srgbClr val="005BAA"/>
                </a:solidFill>
              </a:rPr>
            </a:br>
            <a:r>
              <a:rPr lang="de-DE" sz="1600" dirty="0" smtClean="0"/>
              <a:t>passgenaues</a:t>
            </a:r>
            <a:r>
              <a:rPr lang="de-DE" sz="1600" b="1" dirty="0" smtClean="0">
                <a:solidFill>
                  <a:srgbClr val="005BAA"/>
                </a:solidFill>
              </a:rPr>
              <a:t> </a:t>
            </a:r>
            <a:r>
              <a:rPr lang="de-DE" sz="1600" dirty="0" smtClean="0"/>
              <a:t>Anschreiben ohne Rechtschreibfehler erstellen, Bewerbungsfoto optimieren</a:t>
            </a:r>
          </a:p>
          <a:p>
            <a:pPr marL="342900" indent="-342900">
              <a:buFont typeface="+mj-lt"/>
              <a:buAutoNum type="arabicPeriod"/>
            </a:pPr>
            <a:r>
              <a:rPr lang="de-DE" b="1" dirty="0" smtClean="0">
                <a:solidFill>
                  <a:srgbClr val="005BAA"/>
                </a:solidFill>
              </a:rPr>
              <a:t>Vorbereitung auf Vorstellungsgespräch</a:t>
            </a:r>
            <a:br>
              <a:rPr lang="de-DE" b="1" dirty="0" smtClean="0">
                <a:solidFill>
                  <a:srgbClr val="005BAA"/>
                </a:solidFill>
              </a:rPr>
            </a:br>
            <a:r>
              <a:rPr lang="de-DE" sz="1600" dirty="0" smtClean="0"/>
              <a:t>z.B. Tipps zum Erfolgreichen Vorstellungsgespräch für eine bestimmte Branche</a:t>
            </a:r>
          </a:p>
          <a:p>
            <a:pPr marL="342900" indent="-342900">
              <a:buFont typeface="+mj-lt"/>
              <a:buAutoNum type="arabicPeriod"/>
            </a:pPr>
            <a:r>
              <a:rPr lang="de-DE" sz="1600" b="1" dirty="0" smtClean="0">
                <a:solidFill>
                  <a:srgbClr val="005BAA"/>
                </a:solidFill>
              </a:rPr>
              <a:t>Nachbereitung des Vorstellungsgesprächs</a:t>
            </a:r>
            <a:r>
              <a:rPr lang="de-DE" b="1" dirty="0" smtClean="0">
                <a:solidFill>
                  <a:srgbClr val="005BAA"/>
                </a:solidFill>
              </a:rPr>
              <a:t/>
            </a:r>
            <a:br>
              <a:rPr lang="de-DE" b="1" dirty="0" smtClean="0">
                <a:solidFill>
                  <a:srgbClr val="005BAA"/>
                </a:solidFill>
              </a:rPr>
            </a:br>
            <a:endParaRPr lang="de-DE" dirty="0"/>
          </a:p>
        </p:txBody>
      </p:sp>
      <p:sp>
        <p:nvSpPr>
          <p:cNvPr id="5" name="Textfeld 4"/>
          <p:cNvSpPr txBox="1"/>
          <p:nvPr/>
        </p:nvSpPr>
        <p:spPr>
          <a:xfrm>
            <a:off x="327171" y="6367209"/>
            <a:ext cx="424599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dirty="0" smtClean="0">
                <a:solidFill>
                  <a:schemeClr val="bg1">
                    <a:lumMod val="65000"/>
                  </a:schemeClr>
                </a:solidFill>
              </a:rPr>
              <a:t>Birgit Hoffmann, 15. Februar 2024</a:t>
            </a:r>
            <a:endParaRPr lang="de-DE" sz="10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8394077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_h1">
            <a:extLst>
              <a:ext uri="{FF2B5EF4-FFF2-40B4-BE49-F238E27FC236}">
                <a16:creationId xmlns:a16="http://schemas.microsoft.com/office/drawing/2014/main" id="{5AE58BA7-E2EC-EF1F-FCE5-7C892AEA0A8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gray">
          <a:xfrm>
            <a:off x="319088" y="444099"/>
            <a:ext cx="8496300" cy="915573"/>
          </a:xfrm>
        </p:spPr>
        <p:txBody>
          <a:bodyPr/>
          <a:lstStyle/>
          <a:p>
            <a:pPr eaLnBrk="1" hangingPunct="1"/>
            <a:r>
              <a:rPr lang="de-DE" altLang="de-DE" sz="2600" dirty="0" smtClean="0">
                <a:solidFill>
                  <a:srgbClr val="005BAA"/>
                </a:solidFill>
              </a:rPr>
              <a:t>Wie können </a:t>
            </a:r>
            <a:r>
              <a:rPr lang="de-DE" altLang="de-DE" sz="2600" dirty="0"/>
              <a:t>t</a:t>
            </a:r>
            <a:r>
              <a:rPr lang="de-DE" altLang="de-DE" sz="2600" dirty="0" smtClean="0">
                <a:solidFill>
                  <a:srgbClr val="005BAA"/>
                </a:solidFill>
              </a:rPr>
              <a:t>extbasierte KI-Tools bei der Reflektion helfen?</a:t>
            </a:r>
            <a:endParaRPr lang="de-DE" altLang="de-DE" sz="2600" b="0" dirty="0">
              <a:solidFill>
                <a:srgbClr val="005BAA"/>
              </a:solidFill>
            </a:endParaRPr>
          </a:p>
        </p:txBody>
      </p:sp>
      <p:pic>
        <p:nvPicPr>
          <p:cNvPr id="10284" name="Picture 46">
            <a:extLst>
              <a:ext uri="{FF2B5EF4-FFF2-40B4-BE49-F238E27FC236}">
                <a16:creationId xmlns:a16="http://schemas.microsoft.com/office/drawing/2014/main" id="{D09D0AAF-8FAB-972F-82A9-231A06089D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lum bright="92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6165850"/>
            <a:ext cx="1971675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feld 2"/>
          <p:cNvSpPr txBox="1"/>
          <p:nvPr/>
        </p:nvSpPr>
        <p:spPr>
          <a:xfrm>
            <a:off x="319088" y="1675532"/>
            <a:ext cx="710846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de-DE" dirty="0" smtClean="0"/>
              <a:t>KI-Tools können helfen das eigene Persönlichkeits- und Anforderungsprofil zu erkennen</a:t>
            </a:r>
            <a:br>
              <a:rPr lang="de-DE" dirty="0" smtClean="0"/>
            </a:br>
            <a:endParaRPr lang="de-DE" dirty="0" smtClean="0"/>
          </a:p>
          <a:p>
            <a:pPr marL="342900" indent="-342900">
              <a:buFont typeface="+mj-lt"/>
              <a:buAutoNum type="arabicPeriod"/>
            </a:pPr>
            <a:r>
              <a:rPr lang="de-DE" dirty="0" smtClean="0"/>
              <a:t>KI-Tools können Vorschläge zu geeigneten Berufen oder Tätigkeitsfeldern machen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327171" y="6367209"/>
            <a:ext cx="424599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dirty="0" smtClean="0">
                <a:solidFill>
                  <a:schemeClr val="bg1">
                    <a:lumMod val="65000"/>
                  </a:schemeClr>
                </a:solidFill>
              </a:rPr>
              <a:t>Birgit Hoffmann, 15. Februar 2024</a:t>
            </a:r>
            <a:endParaRPr lang="de-DE" sz="10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1302008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_h1">
            <a:extLst>
              <a:ext uri="{FF2B5EF4-FFF2-40B4-BE49-F238E27FC236}">
                <a16:creationId xmlns:a16="http://schemas.microsoft.com/office/drawing/2014/main" id="{5AE58BA7-E2EC-EF1F-FCE5-7C892AEA0A8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gray">
          <a:xfrm>
            <a:off x="319088" y="444099"/>
            <a:ext cx="8496300" cy="915573"/>
          </a:xfrm>
        </p:spPr>
        <p:txBody>
          <a:bodyPr/>
          <a:lstStyle/>
          <a:p>
            <a:pPr eaLnBrk="1" hangingPunct="1"/>
            <a:r>
              <a:rPr lang="de-DE" altLang="de-DE" sz="2600" dirty="0" smtClean="0">
                <a:solidFill>
                  <a:srgbClr val="005BAA"/>
                </a:solidFill>
              </a:rPr>
              <a:t>Wie können </a:t>
            </a:r>
            <a:r>
              <a:rPr lang="de-DE" altLang="de-DE" sz="2600" dirty="0"/>
              <a:t>t</a:t>
            </a:r>
            <a:r>
              <a:rPr lang="de-DE" altLang="de-DE" sz="2600" dirty="0" smtClean="0">
                <a:solidFill>
                  <a:srgbClr val="005BAA"/>
                </a:solidFill>
              </a:rPr>
              <a:t>extbasierte KI-Tools bei der Recherche helfen?</a:t>
            </a:r>
            <a:endParaRPr lang="de-DE" altLang="de-DE" sz="2600" b="0" dirty="0">
              <a:solidFill>
                <a:srgbClr val="005BAA"/>
              </a:solidFill>
            </a:endParaRPr>
          </a:p>
        </p:txBody>
      </p:sp>
      <p:pic>
        <p:nvPicPr>
          <p:cNvPr id="10284" name="Picture 46">
            <a:extLst>
              <a:ext uri="{FF2B5EF4-FFF2-40B4-BE49-F238E27FC236}">
                <a16:creationId xmlns:a16="http://schemas.microsoft.com/office/drawing/2014/main" id="{D09D0AAF-8FAB-972F-82A9-231A06089D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lum bright="92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6165850"/>
            <a:ext cx="1971675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feld 2"/>
          <p:cNvSpPr txBox="1"/>
          <p:nvPr/>
        </p:nvSpPr>
        <p:spPr>
          <a:xfrm>
            <a:off x="319088" y="1675532"/>
            <a:ext cx="710846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de-DE" dirty="0" smtClean="0"/>
              <a:t>Hilfe bei der Suche nach geeigneten Jobportalen</a:t>
            </a:r>
            <a:br>
              <a:rPr lang="de-DE" dirty="0" smtClean="0"/>
            </a:br>
            <a:endParaRPr lang="de-DE" dirty="0" smtClean="0"/>
          </a:p>
          <a:p>
            <a:pPr marL="342900" indent="-342900">
              <a:buFont typeface="+mj-lt"/>
              <a:buAutoNum type="arabicPeriod"/>
            </a:pPr>
            <a:r>
              <a:rPr lang="de-DE" dirty="0" smtClean="0"/>
              <a:t>Hilfe bei der Recherche über potentielle Arbeitgeber*innen</a:t>
            </a:r>
          </a:p>
          <a:p>
            <a:pPr marL="800100" lvl="1" indent="-342900">
              <a:buFont typeface="+mj-lt"/>
              <a:buAutoNum type="arabicPeriod"/>
            </a:pPr>
            <a:r>
              <a:rPr lang="de-DE" dirty="0" smtClean="0"/>
              <a:t>Unternehmenswebseite durchsuchen</a:t>
            </a:r>
          </a:p>
          <a:p>
            <a:pPr marL="800100" lvl="1" indent="-342900">
              <a:buFont typeface="+mj-lt"/>
              <a:buAutoNum type="arabicPeriod"/>
            </a:pPr>
            <a:r>
              <a:rPr lang="de-DE" dirty="0" smtClean="0"/>
              <a:t>Bewertungsportale finden</a:t>
            </a:r>
          </a:p>
          <a:p>
            <a:pPr marL="800100" lvl="1" indent="-342900">
              <a:buFont typeface="+mj-lt"/>
              <a:buAutoNum type="arabicPeriod"/>
            </a:pPr>
            <a:r>
              <a:rPr lang="de-DE" dirty="0" err="1" smtClean="0"/>
              <a:t>Social</a:t>
            </a:r>
            <a:r>
              <a:rPr lang="de-DE" dirty="0" smtClean="0"/>
              <a:t>-Media-Profile finden</a:t>
            </a:r>
          </a:p>
          <a:p>
            <a:pPr marL="800100" lvl="1" indent="-342900">
              <a:buFont typeface="+mj-lt"/>
              <a:buAutoNum type="arabicPeriod"/>
            </a:pPr>
            <a:r>
              <a:rPr lang="de-DE" dirty="0" smtClean="0"/>
              <a:t>Nachrichten und Artikel in der Fachpresse finden</a:t>
            </a:r>
            <a:br>
              <a:rPr lang="de-DE" dirty="0" smtClean="0"/>
            </a:br>
            <a:endParaRPr lang="de-DE" dirty="0" smtClean="0"/>
          </a:p>
          <a:p>
            <a:pPr marL="342900" indent="-342900">
              <a:buFont typeface="+mj-lt"/>
              <a:buAutoNum type="arabicPeriod"/>
            </a:pPr>
            <a:r>
              <a:rPr lang="de-DE" dirty="0" smtClean="0"/>
              <a:t>Bei umfangreichen Ergebnissen, Zusammenfassung erstellen</a:t>
            </a:r>
            <a:br>
              <a:rPr lang="de-DE" dirty="0" smtClean="0"/>
            </a:br>
            <a:endParaRPr lang="de-DE" dirty="0" smtClean="0"/>
          </a:p>
          <a:p>
            <a:pPr marL="342900" indent="-342900">
              <a:buFont typeface="+mj-lt"/>
              <a:buAutoNum type="arabicPeriod"/>
            </a:pPr>
            <a:r>
              <a:rPr lang="de-DE" dirty="0" smtClean="0"/>
              <a:t>Übersetzen in andere Sprachen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327171" y="6367209"/>
            <a:ext cx="424599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dirty="0" smtClean="0">
                <a:solidFill>
                  <a:schemeClr val="bg1">
                    <a:lumMod val="65000"/>
                  </a:schemeClr>
                </a:solidFill>
              </a:rPr>
              <a:t>Birgit Hoffmann, 15. Februar 2024</a:t>
            </a:r>
            <a:endParaRPr lang="de-DE" sz="10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0705014"/>
      </p:ext>
    </p:extLst>
  </p:cSld>
  <p:clrMapOvr>
    <a:masterClrMapping/>
  </p:clrMapOvr>
  <p:transition>
    <p:fad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Larissa-Design">
  <a:themeElements>
    <a:clrScheme name="Warmes Blau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2700">
          <a:solidFill>
            <a:srgbClr val="A50021"/>
          </a:solidFill>
          <a:round/>
          <a:headEnd/>
          <a:tailEnd/>
        </a:ln>
      </a:spPr>
      <a:bodyPr/>
      <a:lstStyle>
        <a:defPPr>
          <a:defRPr dirty="0"/>
        </a:defPPr>
      </a:lstStyle>
    </a:spDef>
    <a:lnDef>
      <a:spPr>
        <a:ln w="19050">
          <a:solidFill>
            <a:srgbClr val="96969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erantwortlich xmlns="fbf5ccaf-b2a7-4167-8840-42a62f49f3d4">
      <UserInfo>
        <DisplayName>Reinhard, Pina</DisplayName>
        <AccountId>15</AccountId>
        <AccountType/>
      </UserInfo>
    </Verantwortlich>
    <TaxCatchAll xmlns="cf812d07-4ec7-4c8b-ab09-1bb0a823e5eb">
      <Value>14</Value>
      <Value>39</Value>
    </TaxCatchAll>
    <SharedWithUsers xmlns="cf812d07-4ec7-4c8b-ab09-1bb0a823e5eb">
      <UserInfo>
        <DisplayName>Finger, Leila</DisplayName>
        <AccountId>367</AccountId>
        <AccountType/>
      </UserInfo>
    </SharedWithUsers>
    <a1929a189acb42f6bc8434aff5800a1d xmlns="fbf5ccaf-b2a7-4167-8840-42a62f49f3d4">
      <Terms xmlns="http://schemas.microsoft.com/office/infopath/2007/PartnerControls">
        <TermInfo xmlns="http://schemas.microsoft.com/office/infopath/2007/PartnerControls">
          <TermName xmlns="http://schemas.microsoft.com/office/infopath/2007/PartnerControls">Geschäftsführung</TermName>
          <TermId xmlns="http://schemas.microsoft.com/office/infopath/2007/PartnerControls">96941306-c5f4-45c8-89b3-e4ede55998c1</TermId>
        </TermInfo>
      </Terms>
    </a1929a189acb42f6bc8434aff5800a1d>
    <nf72c0787b414d7fa68a7d668e77c62c xmlns="fbf5ccaf-b2a7-4167-8840-42a62f49f3d4">
      <Terms xmlns="http://schemas.microsoft.com/office/infopath/2007/PartnerControls">
        <TermInfo xmlns="http://schemas.microsoft.com/office/infopath/2007/PartnerControls">
          <TermName xmlns="http://schemas.microsoft.com/office/infopath/2007/PartnerControls">Arbeitsabläufe/Leitfäden</TermName>
          <TermId xmlns="http://schemas.microsoft.com/office/infopath/2007/PartnerControls">a56ec22f-41c0-4cce-9d0b-a40d335a4202</TermId>
        </TermInfo>
      </Terms>
    </nf72c0787b414d7fa68a7d668e77c62c>
    <AnzeigeAufDenBereichsseiten xmlns="fbf5ccaf-b2a7-4167-8840-42a62f49f3d4">Aktiv</AnzeigeAufDenBereichsseiten>
    <ic53e21219f84c0a9d59ae45f602aa7d xmlns="fbf5ccaf-b2a7-4167-8840-42a62f49f3d4">
      <Terms xmlns="http://schemas.microsoft.com/office/infopath/2007/PartnerControls"/>
    </ic53e21219f84c0a9d59ae45f602aa7d>
    <GueltigBis xmlns="fbf5ccaf-b2a7-4167-8840-42a62f49f3d4" xsi:nil="true"/>
    <_Flow_SignoffStatus xmlns="fbf5ccaf-b2a7-4167-8840-42a62f49f3d4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LongProperties xmlns="http://schemas.microsoft.com/office/2006/metadata/longProperties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F039E34E41EC94586BD2B8AE56FD248" ma:contentTypeVersion="29" ma:contentTypeDescription="Ein neues Dokument erstellen." ma:contentTypeScope="" ma:versionID="3ffb15fd7c6957f2aab6e6d1d99c123b">
  <xsd:schema xmlns:xsd="http://www.w3.org/2001/XMLSchema" xmlns:xs="http://www.w3.org/2001/XMLSchema" xmlns:p="http://schemas.microsoft.com/office/2006/metadata/properties" xmlns:ns2="fbf5ccaf-b2a7-4167-8840-42a62f49f3d4" xmlns:ns3="cf812d07-4ec7-4c8b-ab09-1bb0a823e5eb" xmlns:ns4="cf812d07-4ec7-4c8b-ab09-1bb0a823e5eb" targetNamespace="http://schemas.microsoft.com/office/2006/metadata/properties" ma:root="true" ma:fieldsID="d331feba96bef147ff30f6f4cac27c60" ns2:_="" ns4:_="">
    <xsd:import namespace="fbf5ccaf-b2a7-4167-8840-42a62f49f3d4"/>
    <xsd:import namespace="cf812d07-4ec7-4c8b-ab09-1bb0a823e5eb"/>
    <xsd:import namespace="cf812d07-4ec7-4c8b-ab09-1bb0a823e5eb"/>
    <xsd:element name="properties">
      <xsd:complexType>
        <xsd:sequence>
          <xsd:element name="documentManagement">
            <xsd:complexType>
              <xsd:all>
                <xsd:element ref="ns2:GueltigBis" minOccurs="0"/>
                <xsd:element ref="ns2:Verantwortlich" minOccurs="0"/>
                <xsd:element ref="ns2:AnzeigeAufDenBereichsseiten" minOccurs="0"/>
                <xsd:element ref="ns2:nf72c0787b414d7fa68a7d668e77c62c" minOccurs="0"/>
                <xsd:element ref="ns3:TaxCatchAll" minOccurs="0"/>
                <xsd:element ref="ns2:a1929a189acb42f6bc8434aff5800a1d" minOccurs="0"/>
                <xsd:element ref="ns2:ic53e21219f84c0a9d59ae45f602aa7d" minOccurs="0"/>
                <xsd:element ref="ns4:SharedWithUsers" minOccurs="0"/>
                <xsd:element ref="ns4:SharedWithDetails" minOccurs="0"/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ServiceSearchProperties" minOccurs="0"/>
                <xsd:element ref="ns2:_Flow_Signoff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f5ccaf-b2a7-4167-8840-42a62f49f3d4" elementFormDefault="qualified">
    <xsd:import namespace="http://schemas.microsoft.com/office/2006/documentManagement/types"/>
    <xsd:import namespace="http://schemas.microsoft.com/office/infopath/2007/PartnerControls"/>
    <xsd:element name="GueltigBis" ma:index="2" nillable="true" ma:displayName="Gültig bis" ma:format="DateOnly" ma:internalName="GueltigBis">
      <xsd:simpleType>
        <xsd:restriction base="dms:DateTime"/>
      </xsd:simpleType>
    </xsd:element>
    <xsd:element name="Verantwortlich" ma:index="5" nillable="true" ma:displayName="Verantwortlich" ma:format="Dropdown" ma:list="UserInfo" ma:SharePointGroup="0" ma:internalName="Verantwortlich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nzeigeAufDenBereichsseiten" ma:index="7" nillable="true" ma:displayName="AnzeigeAufDenBereichsseiten" ma:default="Aktiv" ma:format="Dropdown" ma:internalName="AnzeigeAufDenBereichsseiten">
      <xsd:simpleType>
        <xsd:restriction base="dms:Choice">
          <xsd:enumeration value="Aktiv"/>
          <xsd:enumeration value="Ausgeblendet"/>
        </xsd:restriction>
      </xsd:simpleType>
    </xsd:element>
    <xsd:element name="nf72c0787b414d7fa68a7d668e77c62c" ma:index="11" nillable="true" ma:taxonomy="true" ma:internalName="nf72c0787b414d7fa68a7d668e77c62c" ma:taxonomyFieldName="Kategorie" ma:displayName="Kategorie" ma:default="" ma:fieldId="{7f72c078-7b41-4d7f-a68a-7d668e77c62c}" ma:sspId="3813d213-bc50-4629-998d-24066f9e1993" ma:termSetId="7abaa32f-3f8a-4202-9c83-be20453c486a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a1929a189acb42f6bc8434aff5800a1d" ma:index="14" nillable="true" ma:taxonomy="true" ma:internalName="a1929a189acb42f6bc8434aff5800a1d" ma:taxonomyFieldName="Bereich" ma:displayName="Bereich" ma:readOnly="false" ma:default="" ma:fieldId="{a1929a18-9acb-42f6-bc84-34aff5800a1d}" ma:taxonomyMulti="true" ma:sspId="3813d213-bc50-4629-998d-24066f9e1993" ma:termSetId="68eeecac-c291-4965-80a3-0af7ae1836bd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c53e21219f84c0a9d59ae45f602aa7d" ma:index="16" nillable="true" ma:taxonomy="true" ma:internalName="ic53e21219f84c0a9d59ae45f602aa7d" ma:taxonomyFieldName="Verschlagwortung" ma:displayName="Verschlagwortung" ma:default="" ma:fieldId="{2c53e212-19f8-4c0a-9d59-ae45f602aa7d}" ma:taxonomyMulti="true" ma:sspId="3813d213-bc50-4629-998d-24066f9e1993" ma:termSetId="1d9d91a4-7bc3-495e-9584-f61bcd95692e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MediaServiceMetadata" ma:index="2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2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2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Flow_SignoffStatus" ma:index="28" nillable="true" ma:displayName="Status Unterschrift" ma:internalName="Status_x0020_Unterschrift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812d07-4ec7-4c8b-ab09-1bb0a823e5eb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44adc2d8-3ad4-4538-8d01-d7ef7b2bcfdf}" ma:internalName="TaxCatchAll" ma:showField="CatchAllData" ma:web="cf812d07-4ec7-4c8b-ab09-1bb0a823e5e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812d07-4ec7-4c8b-ab09-1bb0a823e5eb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9" ma:displayName="Inhaltstyp"/>
        <xsd:element ref="dc:title" minOccurs="0" maxOccurs="1" ma:index="1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B5C5B91-C074-4740-A7D4-5AA985638BE1}">
  <ds:schemaRefs>
    <ds:schemaRef ds:uri="cf812d07-4ec7-4c8b-ab09-1bb0a823e5eb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fbf5ccaf-b2a7-4167-8840-42a62f49f3d4"/>
    <ds:schemaRef ds:uri="http://purl.org/dc/terms/"/>
    <ds:schemaRef ds:uri="http://schemas.microsoft.com/office/2006/documentManagement/types"/>
    <ds:schemaRef ds:uri="http://schemas.microsoft.com/office/2006/metadata/properties"/>
    <ds:schemaRef ds:uri="http://purl.org/dc/dcmitype/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0A56E3A9-5FB9-4A36-A7B2-8B5C93325A0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B2BF052-7127-4DC0-B8E8-01F43E22B3E7}">
  <ds:schemaRefs>
    <ds:schemaRef ds:uri="http://schemas.microsoft.com/office/2006/metadata/longProperties"/>
  </ds:schemaRefs>
</ds:datastoreItem>
</file>

<file path=customXml/itemProps4.xml><?xml version="1.0" encoding="utf-8"?>
<ds:datastoreItem xmlns:ds="http://schemas.openxmlformats.org/officeDocument/2006/customXml" ds:itemID="{007578F8-738A-4966-82B9-DC11A9DBD65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bf5ccaf-b2a7-4167-8840-42a62f49f3d4"/>
    <ds:schemaRef ds:uri="cf812d07-4ec7-4c8b-ab09-1bb0a823e5e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0</TotalTime>
  <Words>742</Words>
  <Application>Microsoft Office PowerPoint</Application>
  <PresentationFormat>Bildschirmpräsentation (4:3)</PresentationFormat>
  <Paragraphs>111</Paragraphs>
  <Slides>12</Slides>
  <Notes>10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7" baseType="lpstr">
      <vt:lpstr>Arial</vt:lpstr>
      <vt:lpstr>Calibri</vt:lpstr>
      <vt:lpstr>Symbol</vt:lpstr>
      <vt:lpstr>Wingdings</vt:lpstr>
      <vt:lpstr>Larissa-Design</vt:lpstr>
      <vt:lpstr>KI-Tools zur Unterstützung im Bewerbungsprozess</vt:lpstr>
      <vt:lpstr>KI-Tools zur Unterstützung im Bewerbungsprozess</vt:lpstr>
      <vt:lpstr>PowerPoint-Präsentation</vt:lpstr>
      <vt:lpstr>Möglichkeiten und Grenzen der KI-Tools</vt:lpstr>
      <vt:lpstr>Möglichkeiten und Grenzen der KI-Tools</vt:lpstr>
      <vt:lpstr>Übersicht über einige textbasierte KI-Tools</vt:lpstr>
      <vt:lpstr>Stadien im Bewerbungsprozess</vt:lpstr>
      <vt:lpstr>Wie können textbasierte KI-Tools bei der Reflektion helfen?</vt:lpstr>
      <vt:lpstr>Wie können textbasierte KI-Tools bei der Recherche helfen?</vt:lpstr>
      <vt:lpstr>Wie können textbasierte KI-Tools bei der Erstellung von Bewerbungsunterlagen helfen?</vt:lpstr>
      <vt:lpstr>Wie können textbasierte KI-Tools bei der Vorbereitung für das Vorstellungsgespräch helfen?</vt:lpstr>
      <vt:lpstr>Wie können textbasierte KI-Tools bei der Nachbereitung des  Vorstellungsgesprächs helfen?</vt:lpstr>
    </vt:vector>
  </TitlesOfParts>
  <Company>Inscale GmbH</Company>
  <LinksUpToDate>false</LinksUpToDate>
  <SharedDoc>false</SharedDoc>
  <HyperlinkBase>www.presentationload.de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Handreichung Projektmanagement Teil 2</dc:title>
  <dc:creator>PresentationLoad</dc:creator>
  <dc:description>Professionelle PowerPoint Vorlagen zum Download</dc:description>
  <cp:lastModifiedBy>Hoffmann, Birgit</cp:lastModifiedBy>
  <cp:revision>1167</cp:revision>
  <cp:lastPrinted>2017-11-22T07:52:33Z</cp:lastPrinted>
  <dcterms:created xsi:type="dcterms:W3CDTF">2010-05-21T10:35:54Z</dcterms:created>
  <dcterms:modified xsi:type="dcterms:W3CDTF">2024-02-15T10:13:57Z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isplay_urn:schemas-microsoft-com:office:office#Verantwortlich">
    <vt:lpwstr>Reinhard, Pina</vt:lpwstr>
  </property>
  <property fmtid="{D5CDD505-2E9C-101B-9397-08002B2CF9AE}" pid="3" name="m5c53733c4fb4e5c977b2f6cc4d9f8a0">
    <vt:lpwstr>Geschäftsführung|96941306-c5f4-45c8-89b3-e4ede55998c1</vt:lpwstr>
  </property>
  <property fmtid="{D5CDD505-2E9C-101B-9397-08002B2CF9AE}" pid="4" name="j2d68b7d61294898ba5d78ae5e3055d7">
    <vt:lpwstr/>
  </property>
  <property fmtid="{D5CDD505-2E9C-101B-9397-08002B2CF9AE}" pid="5" name="Verschlagwortung">
    <vt:lpwstr/>
  </property>
  <property fmtid="{D5CDD505-2E9C-101B-9397-08002B2CF9AE}" pid="6" name="pbae319845e142109169007e8179096c">
    <vt:lpwstr>Arbeitsabläufe/Leitfäden|a56ec22f-41c0-4cce-9d0b-a40d335a4202</vt:lpwstr>
  </property>
  <property fmtid="{D5CDD505-2E9C-101B-9397-08002B2CF9AE}" pid="7" name="Verantwortlich">
    <vt:lpwstr>144</vt:lpwstr>
  </property>
  <property fmtid="{D5CDD505-2E9C-101B-9397-08002B2CF9AE}" pid="8" name="MVHS-Kategorie">
    <vt:lpwstr>7;#Arbeitsabläufe/Leitfäden|a56ec22f-41c0-4cce-9d0b-a40d335a4202</vt:lpwstr>
  </property>
  <property fmtid="{D5CDD505-2E9C-101B-9397-08002B2CF9AE}" pid="9" name="MVHS - Bereich">
    <vt:lpwstr>17;#Geschäftsführung|96941306-c5f4-45c8-89b3-e4ede55998c1</vt:lpwstr>
  </property>
  <property fmtid="{D5CDD505-2E9C-101B-9397-08002B2CF9AE}" pid="10" name="TaxCatchAll">
    <vt:lpwstr>17;#Geschäftsführung|96941306-c5f4-45c8-89b3-e4ede55998c1;#7;#Arbeitsabläufe/Leitfäden|a56ec22f-41c0-4cce-9d0b-a40d335a4202</vt:lpwstr>
  </property>
  <property fmtid="{D5CDD505-2E9C-101B-9397-08002B2CF9AE}" pid="11" name="display_urn:schemas-microsoft-com:office:office#SharedWithUsers">
    <vt:lpwstr>Finger, Leila</vt:lpwstr>
  </property>
  <property fmtid="{D5CDD505-2E9C-101B-9397-08002B2CF9AE}" pid="12" name="SharedWithUsers">
    <vt:lpwstr>367;#Finger, Leila</vt:lpwstr>
  </property>
  <property fmtid="{D5CDD505-2E9C-101B-9397-08002B2CF9AE}" pid="13" name="MediaServiceImageTags">
    <vt:lpwstr/>
  </property>
  <property fmtid="{D5CDD505-2E9C-101B-9397-08002B2CF9AE}" pid="14" name="lcf76f155ced4ddcb4097134ff3c332f">
    <vt:lpwstr/>
  </property>
  <property fmtid="{D5CDD505-2E9C-101B-9397-08002B2CF9AE}" pid="15" name="ContentTypeId">
    <vt:lpwstr>0x0101000F039E34E41EC94586BD2B8AE56FD248</vt:lpwstr>
  </property>
  <property fmtid="{D5CDD505-2E9C-101B-9397-08002B2CF9AE}" pid="16" name="Bereich">
    <vt:lpwstr>39;#Geschäftsführung|96941306-c5f4-45c8-89b3-e4ede55998c1</vt:lpwstr>
  </property>
  <property fmtid="{D5CDD505-2E9C-101B-9397-08002B2CF9AE}" pid="17" name="Kategorie">
    <vt:lpwstr>14;#Arbeitsabläufe/Leitfäden|a56ec22f-41c0-4cce-9d0b-a40d335a4202</vt:lpwstr>
  </property>
</Properties>
</file>